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9" r:id="rId4"/>
  </p:sldMasterIdLst>
  <p:notesMasterIdLst>
    <p:notesMasterId r:id="rId18"/>
  </p:notesMasterIdLst>
  <p:sldIdLst>
    <p:sldId id="7017" r:id="rId5"/>
    <p:sldId id="7032" r:id="rId6"/>
    <p:sldId id="7033" r:id="rId7"/>
    <p:sldId id="7035" r:id="rId8"/>
    <p:sldId id="270" r:id="rId9"/>
    <p:sldId id="7027" r:id="rId10"/>
    <p:sldId id="7030" r:id="rId11"/>
    <p:sldId id="7025" r:id="rId12"/>
    <p:sldId id="7026" r:id="rId13"/>
    <p:sldId id="7042" r:id="rId14"/>
    <p:sldId id="7039" r:id="rId15"/>
    <p:sldId id="7043" r:id="rId16"/>
    <p:sldId id="7034" r:id="rId17"/>
  </p:sldIdLst>
  <p:sldSz cx="10972800" cy="6858000"/>
  <p:notesSz cx="6858000" cy="9144000"/>
  <p:custDataLst>
    <p:tags r:id="rId19"/>
  </p:custDataLst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7E1"/>
    <a:srgbClr val="6AAEC5"/>
    <a:srgbClr val="A2D9F5"/>
    <a:srgbClr val="01569F"/>
    <a:srgbClr val="002446"/>
    <a:srgbClr val="D3FFE3"/>
    <a:srgbClr val="C4FFD1"/>
    <a:srgbClr val="B2FED1"/>
    <a:srgbClr val="FFC5C7"/>
    <a:srgbClr val="D37A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just forma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Inget format, tabellrutnät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895"/>
    <p:restoredTop sz="95918" autoAdjust="0"/>
  </p:normalViewPr>
  <p:slideViewPr>
    <p:cSldViewPr snapToGrid="0">
      <p:cViewPr varScale="1">
        <p:scale>
          <a:sx n="73" d="100"/>
          <a:sy n="73" d="100"/>
        </p:scale>
        <p:origin x="884" y="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tags" Target="tags/tag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39F182-9806-4A4C-A21D-5755FC6B02C2}" type="datetimeFigureOut">
              <a:rPr lang="en-US" smtClean="0"/>
              <a:t>2020-09-29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1A1CF1-8990-41AB-8473-DD786CD060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4976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A1CF1-8990-41AB-8473-DD786CD060A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3067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A1CF1-8990-41AB-8473-DD786CD060A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7228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A1CF1-8990-41AB-8473-DD786CD060A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6322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A1CF1-8990-41AB-8473-DD786CD060A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6522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A1CF1-8990-41AB-8473-DD786CD060A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0650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A1CF1-8990-41AB-8473-DD786CD060A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8136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A1CF1-8990-41AB-8473-DD786CD060A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3794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A1CF1-8990-41AB-8473-DD786CD060A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7238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Olink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1.5k</a:t>
            </a:r>
            <a:endParaRPr lang="en-US" dirty="0"/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Drug Targets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356 </a:t>
            </a:r>
          </a:p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KlinKem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76 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Blood Atlas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306 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 Specific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125 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Inflammation 562</a:t>
            </a:r>
          </a:p>
          <a:p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Alkahest 672</a:t>
            </a:r>
            <a:r>
              <a:rPr lang="en-US"/>
              <a:t> </a:t>
            </a:r>
            <a:endParaRPr lang="en-US" dirty="0"/>
          </a:p>
          <a:p>
            <a:r>
              <a:rPr lang="en-US" dirty="0"/>
              <a:t>Exploratory 236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059F79-7AA9-4117-B1B5-4984912A74FE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02639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9"/>
            <a:ext cx="10978754" cy="6861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1625" y="836613"/>
            <a:ext cx="6649051" cy="2484462"/>
          </a:xfrm>
        </p:spPr>
        <p:txBody>
          <a:bodyPr anchor="b"/>
          <a:lstStyle>
            <a:lvl1pPr algn="l">
              <a:lnSpc>
                <a:spcPct val="8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3882" y="3583458"/>
            <a:ext cx="6646389" cy="2293467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Subtitle, name or date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413" y="187377"/>
            <a:ext cx="2623508" cy="407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696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 (blac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86F952-17F7-4240-A69F-2D5375CB1455}" type="datetime1">
              <a:rPr lang="en-US" smtClean="0"/>
              <a:t>2020-09-29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CFB00F-5103-4415-8460-F379ACAC24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-1849645" y="-7374"/>
            <a:ext cx="1746212" cy="41208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0000" rtlCol="0" anchor="b"/>
          <a:lstStyle/>
          <a:p>
            <a:pPr algn="l"/>
            <a:r>
              <a:rPr lang="en-US" sz="1100"/>
              <a:t>Use Template layouts</a:t>
            </a:r>
            <a:r>
              <a:rPr lang="en-US" sz="1100" baseline="0"/>
              <a:t> when creating new slides in your presentation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36" y="558110"/>
            <a:ext cx="1484591" cy="286507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744435" y="69828"/>
            <a:ext cx="295677" cy="4885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413" y="187377"/>
            <a:ext cx="2623508" cy="407365"/>
          </a:xfrm>
          <a:prstGeom prst="rect">
            <a:avLst/>
          </a:prstGeom>
        </p:spPr>
      </p:pic>
      <p:sp>
        <p:nvSpPr>
          <p:cNvPr id="36" name="Content Placeholder 2"/>
          <p:cNvSpPr>
            <a:spLocks noGrp="1"/>
          </p:cNvSpPr>
          <p:nvPr>
            <p:ph idx="1"/>
          </p:nvPr>
        </p:nvSpPr>
        <p:spPr>
          <a:xfrm>
            <a:off x="301625" y="1515890"/>
            <a:ext cx="5103495" cy="43610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7" name="Content Placeholder 2"/>
          <p:cNvSpPr>
            <a:spLocks noGrp="1"/>
          </p:cNvSpPr>
          <p:nvPr>
            <p:ph idx="13"/>
          </p:nvPr>
        </p:nvSpPr>
        <p:spPr>
          <a:xfrm>
            <a:off x="5561531" y="1515890"/>
            <a:ext cx="5103495" cy="43610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312738" y="5903279"/>
            <a:ext cx="10358437" cy="23336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Source</a:t>
            </a:r>
          </a:p>
        </p:txBody>
      </p:sp>
      <p:sp>
        <p:nvSpPr>
          <p:cNvPr id="39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312738" y="6187398"/>
            <a:ext cx="10358437" cy="23336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Footnote</a:t>
            </a:r>
          </a:p>
        </p:txBody>
      </p:sp>
      <p:sp>
        <p:nvSpPr>
          <p:cNvPr id="40" name="TextBox 39"/>
          <p:cNvSpPr txBox="1"/>
          <p:nvPr userDrawn="1"/>
        </p:nvSpPr>
        <p:spPr>
          <a:xfrm>
            <a:off x="8664137" y="135705"/>
            <a:ext cx="2083436" cy="330072"/>
          </a:xfrm>
          <a:prstGeom prst="rect">
            <a:avLst/>
          </a:prstGeom>
          <a:noFill/>
        </p:spPr>
        <p:txBody>
          <a:bodyPr wrap="none" lIns="72000" tIns="72000" rIns="72000" bIns="72000" rtlCol="0">
            <a:spAutoFit/>
          </a:bodyPr>
          <a:lstStyle/>
          <a:p>
            <a:pPr algn="r">
              <a:spcBef>
                <a:spcPts val="400"/>
              </a:spcBef>
            </a:pPr>
            <a:r>
              <a:rPr lang="en-US" sz="1200">
                <a:solidFill>
                  <a:schemeClr val="bg1"/>
                </a:solidFill>
              </a:rPr>
              <a:t>Strictly</a:t>
            </a:r>
            <a:r>
              <a:rPr lang="en-US" sz="1200" baseline="0">
                <a:solidFill>
                  <a:schemeClr val="bg1"/>
                </a:solidFill>
              </a:rPr>
              <a:t> private and confidential</a:t>
            </a: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41" name="Rectangle 40"/>
          <p:cNvSpPr/>
          <p:nvPr userDrawn="1"/>
        </p:nvSpPr>
        <p:spPr>
          <a:xfrm>
            <a:off x="11102338" y="139332"/>
            <a:ext cx="648000" cy="648000"/>
          </a:xfrm>
          <a:prstGeom prst="rect">
            <a:avLst/>
          </a:prstGeom>
          <a:solidFill>
            <a:srgbClr val="0005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/>
              <a:t>RGB</a:t>
            </a:r>
            <a:br>
              <a:rPr lang="en-US" sz="800"/>
            </a:br>
            <a:r>
              <a:rPr lang="en-US" sz="800"/>
              <a:t>0,5,58</a:t>
            </a:r>
          </a:p>
        </p:txBody>
      </p:sp>
      <p:sp>
        <p:nvSpPr>
          <p:cNvPr id="42" name="Rectangle 41"/>
          <p:cNvSpPr/>
          <p:nvPr userDrawn="1"/>
        </p:nvSpPr>
        <p:spPr>
          <a:xfrm>
            <a:off x="11733594" y="139332"/>
            <a:ext cx="648000" cy="648000"/>
          </a:xfrm>
          <a:prstGeom prst="rect">
            <a:avLst/>
          </a:prstGeom>
          <a:solidFill>
            <a:srgbClr val="005F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/>
              <a:t>RGB</a:t>
            </a:r>
            <a:br>
              <a:rPr lang="en-US" sz="800"/>
            </a:br>
            <a:r>
              <a:rPr lang="en-US" sz="800"/>
              <a:t>0,95,179</a:t>
            </a:r>
          </a:p>
        </p:txBody>
      </p:sp>
      <p:sp>
        <p:nvSpPr>
          <p:cNvPr id="43" name="Rectangle 42"/>
          <p:cNvSpPr/>
          <p:nvPr userDrawn="1"/>
        </p:nvSpPr>
        <p:spPr>
          <a:xfrm>
            <a:off x="12364850" y="139332"/>
            <a:ext cx="648000" cy="648000"/>
          </a:xfrm>
          <a:prstGeom prst="rect">
            <a:avLst/>
          </a:prstGeom>
          <a:solidFill>
            <a:srgbClr val="0066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/>
              <a:t>RGB</a:t>
            </a:r>
            <a:br>
              <a:rPr lang="en-US" sz="800"/>
            </a:br>
            <a:r>
              <a:rPr lang="en-US" sz="800"/>
              <a:t>0,102,191</a:t>
            </a:r>
          </a:p>
        </p:txBody>
      </p:sp>
      <p:sp>
        <p:nvSpPr>
          <p:cNvPr id="44" name="Rectangle 43"/>
          <p:cNvSpPr/>
          <p:nvPr userDrawn="1"/>
        </p:nvSpPr>
        <p:spPr>
          <a:xfrm>
            <a:off x="12996106" y="139332"/>
            <a:ext cx="648000" cy="648000"/>
          </a:xfrm>
          <a:prstGeom prst="rect">
            <a:avLst/>
          </a:prstGeom>
          <a:solidFill>
            <a:srgbClr val="006D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/>
              <a:t>RGB</a:t>
            </a:r>
            <a:br>
              <a:rPr lang="en-US" sz="800"/>
            </a:br>
            <a:r>
              <a:rPr lang="en-US" sz="800"/>
              <a:t>0,109, 204</a:t>
            </a:r>
          </a:p>
        </p:txBody>
      </p:sp>
      <p:sp>
        <p:nvSpPr>
          <p:cNvPr id="45" name="Rectangle 44"/>
          <p:cNvSpPr/>
          <p:nvPr userDrawn="1"/>
        </p:nvSpPr>
        <p:spPr>
          <a:xfrm>
            <a:off x="13627360" y="139332"/>
            <a:ext cx="648000" cy="648000"/>
          </a:xfrm>
          <a:prstGeom prst="rect">
            <a:avLst/>
          </a:prstGeom>
          <a:solidFill>
            <a:srgbClr val="0074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/>
              <a:t>RGB</a:t>
            </a:r>
            <a:br>
              <a:rPr lang="en-US" sz="800"/>
            </a:br>
            <a:r>
              <a:rPr lang="en-US" sz="800"/>
              <a:t>0,116,217</a:t>
            </a:r>
          </a:p>
        </p:txBody>
      </p:sp>
      <p:sp>
        <p:nvSpPr>
          <p:cNvPr id="46" name="Rectangle 45"/>
          <p:cNvSpPr/>
          <p:nvPr userDrawn="1"/>
        </p:nvSpPr>
        <p:spPr>
          <a:xfrm>
            <a:off x="11102338" y="867889"/>
            <a:ext cx="648000" cy="648000"/>
          </a:xfrm>
          <a:prstGeom prst="rect">
            <a:avLst/>
          </a:prstGeom>
          <a:solidFill>
            <a:srgbClr val="A2D9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>
                <a:solidFill>
                  <a:schemeClr val="tx1"/>
                </a:solidFill>
              </a:rPr>
              <a:t>RGB</a:t>
            </a:r>
            <a:br>
              <a:rPr lang="en-US" sz="800">
                <a:solidFill>
                  <a:schemeClr val="tx1"/>
                </a:solidFill>
              </a:rPr>
            </a:br>
            <a:r>
              <a:rPr lang="en-US" sz="800">
                <a:solidFill>
                  <a:schemeClr val="tx1"/>
                </a:solidFill>
              </a:rPr>
              <a:t>162,217,245</a:t>
            </a:r>
          </a:p>
        </p:txBody>
      </p:sp>
      <p:sp>
        <p:nvSpPr>
          <p:cNvPr id="47" name="Rectangle 46"/>
          <p:cNvSpPr/>
          <p:nvPr userDrawn="1"/>
        </p:nvSpPr>
        <p:spPr>
          <a:xfrm>
            <a:off x="11733594" y="867889"/>
            <a:ext cx="648000" cy="648000"/>
          </a:xfrm>
          <a:prstGeom prst="rect">
            <a:avLst/>
          </a:prstGeom>
          <a:solidFill>
            <a:srgbClr val="8FC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>
                <a:solidFill>
                  <a:schemeClr val="tx1"/>
                </a:solidFill>
              </a:rPr>
              <a:t>RGB</a:t>
            </a:r>
            <a:br>
              <a:rPr lang="en-US" sz="800">
                <a:solidFill>
                  <a:schemeClr val="tx1"/>
                </a:solidFill>
              </a:rPr>
            </a:br>
            <a:r>
              <a:rPr lang="en-US" sz="800">
                <a:solidFill>
                  <a:schemeClr val="tx1"/>
                </a:solidFill>
              </a:rPr>
              <a:t>143,192,217</a:t>
            </a:r>
          </a:p>
        </p:txBody>
      </p:sp>
      <p:sp>
        <p:nvSpPr>
          <p:cNvPr id="48" name="Rectangle 47"/>
          <p:cNvSpPr/>
          <p:nvPr userDrawn="1"/>
        </p:nvSpPr>
        <p:spPr>
          <a:xfrm>
            <a:off x="12364850" y="867889"/>
            <a:ext cx="648000" cy="648000"/>
          </a:xfrm>
          <a:prstGeom prst="rect">
            <a:avLst/>
          </a:prstGeom>
          <a:solidFill>
            <a:srgbClr val="7EAA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/>
              <a:t>RGB</a:t>
            </a:r>
            <a:br>
              <a:rPr lang="en-US" sz="800"/>
            </a:br>
            <a:r>
              <a:rPr lang="en-US" sz="800"/>
              <a:t>126,170,191</a:t>
            </a:r>
          </a:p>
        </p:txBody>
      </p:sp>
      <p:sp>
        <p:nvSpPr>
          <p:cNvPr id="49" name="Rectangle 48"/>
          <p:cNvSpPr/>
          <p:nvPr userDrawn="1"/>
        </p:nvSpPr>
        <p:spPr>
          <a:xfrm>
            <a:off x="12996106" y="867889"/>
            <a:ext cx="648000" cy="648000"/>
          </a:xfrm>
          <a:prstGeom prst="rect">
            <a:avLst/>
          </a:prstGeom>
          <a:solidFill>
            <a:srgbClr val="6D93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/>
              <a:t>RGB</a:t>
            </a:r>
            <a:br>
              <a:rPr lang="en-US" sz="800"/>
            </a:br>
            <a:r>
              <a:rPr lang="en-US" sz="800"/>
              <a:t>109,147,166</a:t>
            </a:r>
          </a:p>
        </p:txBody>
      </p:sp>
      <p:sp>
        <p:nvSpPr>
          <p:cNvPr id="50" name="Rectangle 49"/>
          <p:cNvSpPr/>
          <p:nvPr userDrawn="1"/>
        </p:nvSpPr>
        <p:spPr>
          <a:xfrm>
            <a:off x="13627360" y="867889"/>
            <a:ext cx="648000" cy="648000"/>
          </a:xfrm>
          <a:prstGeom prst="rect">
            <a:avLst/>
          </a:prstGeom>
          <a:solidFill>
            <a:srgbClr val="5D7C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/>
              <a:t>RGB</a:t>
            </a:r>
            <a:br>
              <a:rPr lang="en-US" sz="800"/>
            </a:br>
            <a:r>
              <a:rPr lang="en-US" sz="800"/>
              <a:t>93,124,140</a:t>
            </a:r>
          </a:p>
        </p:txBody>
      </p:sp>
      <p:sp>
        <p:nvSpPr>
          <p:cNvPr id="51" name="Rectangle 50"/>
          <p:cNvSpPr/>
          <p:nvPr userDrawn="1"/>
        </p:nvSpPr>
        <p:spPr>
          <a:xfrm>
            <a:off x="11102338" y="1587737"/>
            <a:ext cx="648000" cy="648000"/>
          </a:xfrm>
          <a:prstGeom prst="rect">
            <a:avLst/>
          </a:prstGeom>
          <a:solidFill>
            <a:srgbClr val="077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/>
              <a:t>RGB</a:t>
            </a:r>
            <a:br>
              <a:rPr lang="en-US" sz="800"/>
            </a:br>
            <a:r>
              <a:rPr lang="en-US" sz="800"/>
              <a:t>7,113,131</a:t>
            </a:r>
          </a:p>
        </p:txBody>
      </p:sp>
      <p:sp>
        <p:nvSpPr>
          <p:cNvPr id="52" name="Rectangle 51"/>
          <p:cNvSpPr/>
          <p:nvPr userDrawn="1"/>
        </p:nvSpPr>
        <p:spPr>
          <a:xfrm>
            <a:off x="11733594" y="1587737"/>
            <a:ext cx="648000" cy="648000"/>
          </a:xfrm>
          <a:prstGeom prst="rect">
            <a:avLst/>
          </a:prstGeom>
          <a:solidFill>
            <a:srgbClr val="0087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/>
              <a:t>RGB</a:t>
            </a:r>
            <a:br>
              <a:rPr lang="en-US" sz="800"/>
            </a:br>
            <a:r>
              <a:rPr lang="en-US" sz="800"/>
              <a:t>0,135,153</a:t>
            </a:r>
          </a:p>
        </p:txBody>
      </p:sp>
      <p:sp>
        <p:nvSpPr>
          <p:cNvPr id="53" name="Rectangle 52"/>
          <p:cNvSpPr/>
          <p:nvPr userDrawn="1"/>
        </p:nvSpPr>
        <p:spPr>
          <a:xfrm>
            <a:off x="12364850" y="1587737"/>
            <a:ext cx="648000" cy="648000"/>
          </a:xfrm>
          <a:prstGeom prst="rect">
            <a:avLst/>
          </a:prstGeom>
          <a:solidFill>
            <a:srgbClr val="009E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/>
              <a:t>RGB</a:t>
            </a:r>
            <a:br>
              <a:rPr lang="en-US" sz="800"/>
            </a:br>
            <a:r>
              <a:rPr lang="en-US" sz="800"/>
              <a:t>0,158,179</a:t>
            </a:r>
          </a:p>
        </p:txBody>
      </p:sp>
      <p:sp>
        <p:nvSpPr>
          <p:cNvPr id="54" name="Rectangle 53"/>
          <p:cNvSpPr/>
          <p:nvPr userDrawn="1"/>
        </p:nvSpPr>
        <p:spPr>
          <a:xfrm>
            <a:off x="12996106" y="1587737"/>
            <a:ext cx="648000" cy="648000"/>
          </a:xfrm>
          <a:prstGeom prst="rect">
            <a:avLst/>
          </a:prstGeom>
          <a:solidFill>
            <a:srgbClr val="00B4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/>
              <a:t>RGB</a:t>
            </a:r>
            <a:br>
              <a:rPr lang="en-US" sz="800"/>
            </a:br>
            <a:r>
              <a:rPr lang="en-US" sz="800"/>
              <a:t>0,180,204</a:t>
            </a:r>
          </a:p>
        </p:txBody>
      </p:sp>
      <p:sp>
        <p:nvSpPr>
          <p:cNvPr id="55" name="Rectangle 54"/>
          <p:cNvSpPr/>
          <p:nvPr userDrawn="1"/>
        </p:nvSpPr>
        <p:spPr>
          <a:xfrm>
            <a:off x="13627360" y="1587737"/>
            <a:ext cx="648000" cy="648000"/>
          </a:xfrm>
          <a:prstGeom prst="rect">
            <a:avLst/>
          </a:prstGeom>
          <a:solidFill>
            <a:srgbClr val="00C7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/>
              <a:t>RGB</a:t>
            </a:r>
            <a:br>
              <a:rPr lang="en-US" sz="800"/>
            </a:br>
            <a:r>
              <a:rPr lang="en-US" sz="800"/>
              <a:t>0,199,225</a:t>
            </a:r>
          </a:p>
        </p:txBody>
      </p:sp>
      <p:sp>
        <p:nvSpPr>
          <p:cNvPr id="56" name="Rectangle 55"/>
          <p:cNvSpPr/>
          <p:nvPr userDrawn="1"/>
        </p:nvSpPr>
        <p:spPr>
          <a:xfrm>
            <a:off x="11100985" y="3406444"/>
            <a:ext cx="648000" cy="64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/>
              <a:t>RGB</a:t>
            </a:r>
            <a:br>
              <a:rPr lang="en-US" sz="800"/>
            </a:br>
            <a:r>
              <a:rPr lang="en-US" sz="800"/>
              <a:t>253,31,5</a:t>
            </a:r>
          </a:p>
        </p:txBody>
      </p:sp>
      <p:sp>
        <p:nvSpPr>
          <p:cNvPr id="57" name="Rectangle 56"/>
          <p:cNvSpPr/>
          <p:nvPr userDrawn="1"/>
        </p:nvSpPr>
        <p:spPr>
          <a:xfrm>
            <a:off x="11732579" y="3406444"/>
            <a:ext cx="648000" cy="64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/>
              <a:t>RGB</a:t>
            </a:r>
            <a:br>
              <a:rPr lang="en-US" sz="800"/>
            </a:br>
            <a:r>
              <a:rPr lang="en-US" sz="800"/>
              <a:t>254,81,183</a:t>
            </a:r>
          </a:p>
        </p:txBody>
      </p:sp>
      <p:sp>
        <p:nvSpPr>
          <p:cNvPr id="58" name="Rectangle 57"/>
          <p:cNvSpPr/>
          <p:nvPr userDrawn="1"/>
        </p:nvSpPr>
        <p:spPr>
          <a:xfrm>
            <a:off x="12364173" y="3406444"/>
            <a:ext cx="648000" cy="64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>
                <a:solidFill>
                  <a:schemeClr val="tx1"/>
                </a:solidFill>
              </a:rPr>
              <a:t>RGB</a:t>
            </a:r>
            <a:br>
              <a:rPr lang="en-US" sz="800">
                <a:solidFill>
                  <a:schemeClr val="tx1"/>
                </a:solidFill>
              </a:rPr>
            </a:br>
            <a:r>
              <a:rPr lang="en-US" sz="800">
                <a:solidFill>
                  <a:schemeClr val="tx1"/>
                </a:solidFill>
              </a:rPr>
              <a:t>255,199,1</a:t>
            </a:r>
          </a:p>
        </p:txBody>
      </p:sp>
      <p:sp>
        <p:nvSpPr>
          <p:cNvPr id="59" name="TextBox 58"/>
          <p:cNvSpPr txBox="1"/>
          <p:nvPr userDrawn="1"/>
        </p:nvSpPr>
        <p:spPr>
          <a:xfrm>
            <a:off x="11009389" y="-117982"/>
            <a:ext cx="10855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/>
              <a:t>Primary colors</a:t>
            </a:r>
          </a:p>
        </p:txBody>
      </p:sp>
      <p:sp>
        <p:nvSpPr>
          <p:cNvPr id="60" name="TextBox 59"/>
          <p:cNvSpPr txBox="1"/>
          <p:nvPr userDrawn="1"/>
        </p:nvSpPr>
        <p:spPr>
          <a:xfrm>
            <a:off x="11009389" y="3119918"/>
            <a:ext cx="9332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/>
              <a:t>Accent colors</a:t>
            </a:r>
          </a:p>
        </p:txBody>
      </p:sp>
      <p:sp>
        <p:nvSpPr>
          <p:cNvPr id="61" name="Rectangle 60"/>
          <p:cNvSpPr/>
          <p:nvPr userDrawn="1"/>
        </p:nvSpPr>
        <p:spPr>
          <a:xfrm>
            <a:off x="11102338" y="2309001"/>
            <a:ext cx="648000" cy="648000"/>
          </a:xfrm>
          <a:prstGeom prst="rect">
            <a:avLst/>
          </a:prstGeom>
          <a:solidFill>
            <a:srgbClr val="6670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/>
              <a:t>RGB</a:t>
            </a:r>
            <a:br>
              <a:rPr lang="en-US" sz="800"/>
            </a:br>
            <a:r>
              <a:rPr lang="en-US" sz="800"/>
              <a:t>102,112,123</a:t>
            </a:r>
          </a:p>
        </p:txBody>
      </p:sp>
      <p:sp>
        <p:nvSpPr>
          <p:cNvPr id="62" name="Rectangle 61"/>
          <p:cNvSpPr/>
          <p:nvPr userDrawn="1"/>
        </p:nvSpPr>
        <p:spPr>
          <a:xfrm>
            <a:off x="11733594" y="2309001"/>
            <a:ext cx="648000" cy="648000"/>
          </a:xfrm>
          <a:prstGeom prst="rect">
            <a:avLst/>
          </a:prstGeom>
          <a:solidFill>
            <a:srgbClr val="AAB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/>
              <a:t>RGB</a:t>
            </a:r>
            <a:br>
              <a:rPr lang="en-US" sz="800"/>
            </a:br>
            <a:r>
              <a:rPr lang="en-US" sz="800"/>
              <a:t>170,176,185</a:t>
            </a:r>
          </a:p>
        </p:txBody>
      </p:sp>
      <p:sp>
        <p:nvSpPr>
          <p:cNvPr id="63" name="Rectangle 62"/>
          <p:cNvSpPr/>
          <p:nvPr userDrawn="1"/>
        </p:nvSpPr>
        <p:spPr>
          <a:xfrm>
            <a:off x="12364850" y="2309001"/>
            <a:ext cx="648000" cy="648000"/>
          </a:xfrm>
          <a:prstGeom prst="rect">
            <a:avLst/>
          </a:prstGeom>
          <a:solidFill>
            <a:srgbClr val="D4D7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>
                <a:solidFill>
                  <a:schemeClr val="tx1"/>
                </a:solidFill>
              </a:rPr>
              <a:t>RGB</a:t>
            </a:r>
            <a:br>
              <a:rPr lang="en-US" sz="800">
                <a:solidFill>
                  <a:schemeClr val="tx1"/>
                </a:solidFill>
              </a:rPr>
            </a:br>
            <a:r>
              <a:rPr lang="en-US" sz="800">
                <a:solidFill>
                  <a:schemeClr val="tx1"/>
                </a:solidFill>
              </a:rPr>
              <a:t>212,215,218</a:t>
            </a:r>
          </a:p>
        </p:txBody>
      </p:sp>
      <p:sp>
        <p:nvSpPr>
          <p:cNvPr id="64" name="Rectangle 63"/>
          <p:cNvSpPr/>
          <p:nvPr userDrawn="1"/>
        </p:nvSpPr>
        <p:spPr>
          <a:xfrm>
            <a:off x="12996106" y="2309001"/>
            <a:ext cx="648000" cy="648000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>
                <a:solidFill>
                  <a:schemeClr val="tx1"/>
                </a:solidFill>
              </a:rPr>
              <a:t>RGB</a:t>
            </a:r>
            <a:br>
              <a:rPr lang="en-US" sz="800">
                <a:solidFill>
                  <a:schemeClr val="tx1"/>
                </a:solidFill>
              </a:rPr>
            </a:br>
            <a:r>
              <a:rPr lang="en-US" sz="800">
                <a:solidFill>
                  <a:schemeClr val="tx1"/>
                </a:solidFill>
              </a:rPr>
              <a:t>252,252,252</a:t>
            </a:r>
          </a:p>
        </p:txBody>
      </p:sp>
      <p:sp>
        <p:nvSpPr>
          <p:cNvPr id="65" name="Rectangle 64"/>
          <p:cNvSpPr/>
          <p:nvPr userDrawn="1"/>
        </p:nvSpPr>
        <p:spPr>
          <a:xfrm>
            <a:off x="13627360" y="2309001"/>
            <a:ext cx="648000" cy="648000"/>
          </a:xfrm>
          <a:prstGeom prst="rect">
            <a:avLst/>
          </a:prstGeom>
          <a:solidFill>
            <a:srgbClr val="0F0F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/>
              <a:t>RGB</a:t>
            </a:r>
            <a:br>
              <a:rPr lang="en-US" sz="800"/>
            </a:br>
            <a:r>
              <a:rPr lang="en-US" sz="800"/>
              <a:t>0,0,0</a:t>
            </a:r>
          </a:p>
        </p:txBody>
      </p:sp>
    </p:spTree>
    <p:extLst>
      <p:ext uri="{BB962C8B-B14F-4D97-AF65-F5344CB8AC3E}">
        <p14:creationId xmlns:p14="http://schemas.microsoft.com/office/powerpoint/2010/main" val="3245708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 (blac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2F7D908-BD3E-7849-9D12-0AD5E8AB130A}" type="datetime1">
              <a:rPr lang="en-US" smtClean="0"/>
              <a:t>2020-09-29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CFB00F-5103-4415-8460-F379ACAC24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-1849645" y="-7374"/>
            <a:ext cx="1746212" cy="41208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0000" rtlCol="0" anchor="b"/>
          <a:lstStyle/>
          <a:p>
            <a:pPr algn="l"/>
            <a:r>
              <a:rPr lang="en-US" sz="1100"/>
              <a:t>Use Template layouts</a:t>
            </a:r>
            <a:r>
              <a:rPr lang="en-US" sz="1100" baseline="0"/>
              <a:t> when creating new slides in your presentation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36" y="558110"/>
            <a:ext cx="1484591" cy="286507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744435" y="69828"/>
            <a:ext cx="295677" cy="4885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413" y="187377"/>
            <a:ext cx="2623508" cy="407365"/>
          </a:xfrm>
          <a:prstGeom prst="rect">
            <a:avLst/>
          </a:prstGeom>
        </p:spPr>
      </p:pic>
      <p:sp>
        <p:nvSpPr>
          <p:cNvPr id="34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12738" y="5903279"/>
            <a:ext cx="10358437" cy="23336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Source</a:t>
            </a:r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312738" y="6187398"/>
            <a:ext cx="10358437" cy="23336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Footnote</a:t>
            </a:r>
          </a:p>
        </p:txBody>
      </p:sp>
      <p:sp>
        <p:nvSpPr>
          <p:cNvPr id="36" name="TextBox 35"/>
          <p:cNvSpPr txBox="1"/>
          <p:nvPr userDrawn="1"/>
        </p:nvSpPr>
        <p:spPr>
          <a:xfrm>
            <a:off x="8664137" y="135705"/>
            <a:ext cx="2083436" cy="330072"/>
          </a:xfrm>
          <a:prstGeom prst="rect">
            <a:avLst/>
          </a:prstGeom>
          <a:noFill/>
        </p:spPr>
        <p:txBody>
          <a:bodyPr wrap="none" lIns="72000" tIns="72000" rIns="72000" bIns="72000" rtlCol="0">
            <a:spAutoFit/>
          </a:bodyPr>
          <a:lstStyle/>
          <a:p>
            <a:pPr algn="r">
              <a:spcBef>
                <a:spcPts val="400"/>
              </a:spcBef>
            </a:pPr>
            <a:r>
              <a:rPr lang="en-US" sz="1200">
                <a:solidFill>
                  <a:schemeClr val="bg1"/>
                </a:solidFill>
              </a:rPr>
              <a:t>Strictly</a:t>
            </a:r>
            <a:r>
              <a:rPr lang="en-US" sz="1200" baseline="0">
                <a:solidFill>
                  <a:schemeClr val="bg1"/>
                </a:solidFill>
              </a:rPr>
              <a:t> private and confidential</a:t>
            </a: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37" name="Rectangle 36"/>
          <p:cNvSpPr/>
          <p:nvPr userDrawn="1"/>
        </p:nvSpPr>
        <p:spPr>
          <a:xfrm>
            <a:off x="11102338" y="139332"/>
            <a:ext cx="648000" cy="648000"/>
          </a:xfrm>
          <a:prstGeom prst="rect">
            <a:avLst/>
          </a:prstGeom>
          <a:solidFill>
            <a:srgbClr val="0005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/>
              <a:t>RGB</a:t>
            </a:r>
            <a:br>
              <a:rPr lang="en-US" sz="800"/>
            </a:br>
            <a:r>
              <a:rPr lang="en-US" sz="800"/>
              <a:t>0,5,58</a:t>
            </a:r>
          </a:p>
        </p:txBody>
      </p:sp>
      <p:sp>
        <p:nvSpPr>
          <p:cNvPr id="38" name="Rectangle 37"/>
          <p:cNvSpPr/>
          <p:nvPr userDrawn="1"/>
        </p:nvSpPr>
        <p:spPr>
          <a:xfrm>
            <a:off x="11733594" y="139332"/>
            <a:ext cx="648000" cy="648000"/>
          </a:xfrm>
          <a:prstGeom prst="rect">
            <a:avLst/>
          </a:prstGeom>
          <a:solidFill>
            <a:srgbClr val="005F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/>
              <a:t>RGB</a:t>
            </a:r>
            <a:br>
              <a:rPr lang="en-US" sz="800"/>
            </a:br>
            <a:r>
              <a:rPr lang="en-US" sz="800"/>
              <a:t>0,95,179</a:t>
            </a:r>
          </a:p>
        </p:txBody>
      </p:sp>
      <p:sp>
        <p:nvSpPr>
          <p:cNvPr id="39" name="Rectangle 38"/>
          <p:cNvSpPr/>
          <p:nvPr userDrawn="1"/>
        </p:nvSpPr>
        <p:spPr>
          <a:xfrm>
            <a:off x="12364850" y="139332"/>
            <a:ext cx="648000" cy="648000"/>
          </a:xfrm>
          <a:prstGeom prst="rect">
            <a:avLst/>
          </a:prstGeom>
          <a:solidFill>
            <a:srgbClr val="0066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/>
              <a:t>RGB</a:t>
            </a:r>
            <a:br>
              <a:rPr lang="en-US" sz="800"/>
            </a:br>
            <a:r>
              <a:rPr lang="en-US" sz="800"/>
              <a:t>0,102,191</a:t>
            </a:r>
          </a:p>
        </p:txBody>
      </p:sp>
      <p:sp>
        <p:nvSpPr>
          <p:cNvPr id="40" name="Rectangle 39"/>
          <p:cNvSpPr/>
          <p:nvPr userDrawn="1"/>
        </p:nvSpPr>
        <p:spPr>
          <a:xfrm>
            <a:off x="12996106" y="139332"/>
            <a:ext cx="648000" cy="648000"/>
          </a:xfrm>
          <a:prstGeom prst="rect">
            <a:avLst/>
          </a:prstGeom>
          <a:solidFill>
            <a:srgbClr val="006D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/>
              <a:t>RGB</a:t>
            </a:r>
            <a:br>
              <a:rPr lang="en-US" sz="800"/>
            </a:br>
            <a:r>
              <a:rPr lang="en-US" sz="800"/>
              <a:t>0,109, 204</a:t>
            </a:r>
          </a:p>
        </p:txBody>
      </p:sp>
      <p:sp>
        <p:nvSpPr>
          <p:cNvPr id="41" name="Rectangle 40"/>
          <p:cNvSpPr/>
          <p:nvPr userDrawn="1"/>
        </p:nvSpPr>
        <p:spPr>
          <a:xfrm>
            <a:off x="13627360" y="139332"/>
            <a:ext cx="648000" cy="648000"/>
          </a:xfrm>
          <a:prstGeom prst="rect">
            <a:avLst/>
          </a:prstGeom>
          <a:solidFill>
            <a:srgbClr val="0074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/>
              <a:t>RGB</a:t>
            </a:r>
            <a:br>
              <a:rPr lang="en-US" sz="800"/>
            </a:br>
            <a:r>
              <a:rPr lang="en-US" sz="800"/>
              <a:t>0,116,217</a:t>
            </a:r>
          </a:p>
        </p:txBody>
      </p:sp>
      <p:sp>
        <p:nvSpPr>
          <p:cNvPr id="42" name="Rectangle 41"/>
          <p:cNvSpPr/>
          <p:nvPr userDrawn="1"/>
        </p:nvSpPr>
        <p:spPr>
          <a:xfrm>
            <a:off x="11102338" y="867889"/>
            <a:ext cx="648000" cy="648000"/>
          </a:xfrm>
          <a:prstGeom prst="rect">
            <a:avLst/>
          </a:prstGeom>
          <a:solidFill>
            <a:srgbClr val="A2D9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>
                <a:solidFill>
                  <a:schemeClr val="tx1"/>
                </a:solidFill>
              </a:rPr>
              <a:t>RGB</a:t>
            </a:r>
            <a:br>
              <a:rPr lang="en-US" sz="800">
                <a:solidFill>
                  <a:schemeClr val="tx1"/>
                </a:solidFill>
              </a:rPr>
            </a:br>
            <a:r>
              <a:rPr lang="en-US" sz="800">
                <a:solidFill>
                  <a:schemeClr val="tx1"/>
                </a:solidFill>
              </a:rPr>
              <a:t>162,217,245</a:t>
            </a:r>
          </a:p>
        </p:txBody>
      </p:sp>
      <p:sp>
        <p:nvSpPr>
          <p:cNvPr id="43" name="Rectangle 42"/>
          <p:cNvSpPr/>
          <p:nvPr userDrawn="1"/>
        </p:nvSpPr>
        <p:spPr>
          <a:xfrm>
            <a:off x="11733594" y="867889"/>
            <a:ext cx="648000" cy="648000"/>
          </a:xfrm>
          <a:prstGeom prst="rect">
            <a:avLst/>
          </a:prstGeom>
          <a:solidFill>
            <a:srgbClr val="8FC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>
                <a:solidFill>
                  <a:schemeClr val="tx1"/>
                </a:solidFill>
              </a:rPr>
              <a:t>RGB</a:t>
            </a:r>
            <a:br>
              <a:rPr lang="en-US" sz="800">
                <a:solidFill>
                  <a:schemeClr val="tx1"/>
                </a:solidFill>
              </a:rPr>
            </a:br>
            <a:r>
              <a:rPr lang="en-US" sz="800">
                <a:solidFill>
                  <a:schemeClr val="tx1"/>
                </a:solidFill>
              </a:rPr>
              <a:t>143,192,217</a:t>
            </a:r>
          </a:p>
        </p:txBody>
      </p:sp>
      <p:sp>
        <p:nvSpPr>
          <p:cNvPr id="44" name="Rectangle 43"/>
          <p:cNvSpPr/>
          <p:nvPr userDrawn="1"/>
        </p:nvSpPr>
        <p:spPr>
          <a:xfrm>
            <a:off x="12364850" y="867889"/>
            <a:ext cx="648000" cy="648000"/>
          </a:xfrm>
          <a:prstGeom prst="rect">
            <a:avLst/>
          </a:prstGeom>
          <a:solidFill>
            <a:srgbClr val="7EAA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/>
              <a:t>RGB</a:t>
            </a:r>
            <a:br>
              <a:rPr lang="en-US" sz="800"/>
            </a:br>
            <a:r>
              <a:rPr lang="en-US" sz="800"/>
              <a:t>126,170,191</a:t>
            </a:r>
          </a:p>
        </p:txBody>
      </p:sp>
      <p:sp>
        <p:nvSpPr>
          <p:cNvPr id="45" name="Rectangle 44"/>
          <p:cNvSpPr/>
          <p:nvPr userDrawn="1"/>
        </p:nvSpPr>
        <p:spPr>
          <a:xfrm>
            <a:off x="12996106" y="867889"/>
            <a:ext cx="648000" cy="648000"/>
          </a:xfrm>
          <a:prstGeom prst="rect">
            <a:avLst/>
          </a:prstGeom>
          <a:solidFill>
            <a:srgbClr val="6D93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/>
              <a:t>RGB</a:t>
            </a:r>
            <a:br>
              <a:rPr lang="en-US" sz="800"/>
            </a:br>
            <a:r>
              <a:rPr lang="en-US" sz="800"/>
              <a:t>109,147,166</a:t>
            </a:r>
          </a:p>
        </p:txBody>
      </p:sp>
      <p:sp>
        <p:nvSpPr>
          <p:cNvPr id="46" name="Rectangle 45"/>
          <p:cNvSpPr/>
          <p:nvPr userDrawn="1"/>
        </p:nvSpPr>
        <p:spPr>
          <a:xfrm>
            <a:off x="13627360" y="867889"/>
            <a:ext cx="648000" cy="648000"/>
          </a:xfrm>
          <a:prstGeom prst="rect">
            <a:avLst/>
          </a:prstGeom>
          <a:solidFill>
            <a:srgbClr val="5D7C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/>
              <a:t>RGB</a:t>
            </a:r>
            <a:br>
              <a:rPr lang="en-US" sz="800"/>
            </a:br>
            <a:r>
              <a:rPr lang="en-US" sz="800"/>
              <a:t>93,124,140</a:t>
            </a:r>
          </a:p>
        </p:txBody>
      </p:sp>
      <p:sp>
        <p:nvSpPr>
          <p:cNvPr id="47" name="Rectangle 46"/>
          <p:cNvSpPr/>
          <p:nvPr userDrawn="1"/>
        </p:nvSpPr>
        <p:spPr>
          <a:xfrm>
            <a:off x="11102338" y="1587737"/>
            <a:ext cx="648000" cy="648000"/>
          </a:xfrm>
          <a:prstGeom prst="rect">
            <a:avLst/>
          </a:prstGeom>
          <a:solidFill>
            <a:srgbClr val="077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/>
              <a:t>RGB</a:t>
            </a:r>
            <a:br>
              <a:rPr lang="en-US" sz="800"/>
            </a:br>
            <a:r>
              <a:rPr lang="en-US" sz="800"/>
              <a:t>7,113,131</a:t>
            </a:r>
          </a:p>
        </p:txBody>
      </p:sp>
      <p:sp>
        <p:nvSpPr>
          <p:cNvPr id="48" name="Rectangle 47"/>
          <p:cNvSpPr/>
          <p:nvPr userDrawn="1"/>
        </p:nvSpPr>
        <p:spPr>
          <a:xfrm>
            <a:off x="11733594" y="1587737"/>
            <a:ext cx="648000" cy="648000"/>
          </a:xfrm>
          <a:prstGeom prst="rect">
            <a:avLst/>
          </a:prstGeom>
          <a:solidFill>
            <a:srgbClr val="0087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/>
              <a:t>RGB</a:t>
            </a:r>
            <a:br>
              <a:rPr lang="en-US" sz="800"/>
            </a:br>
            <a:r>
              <a:rPr lang="en-US" sz="800"/>
              <a:t>0,135,153</a:t>
            </a:r>
          </a:p>
        </p:txBody>
      </p:sp>
      <p:sp>
        <p:nvSpPr>
          <p:cNvPr id="49" name="Rectangle 48"/>
          <p:cNvSpPr/>
          <p:nvPr userDrawn="1"/>
        </p:nvSpPr>
        <p:spPr>
          <a:xfrm>
            <a:off x="12364850" y="1587737"/>
            <a:ext cx="648000" cy="648000"/>
          </a:xfrm>
          <a:prstGeom prst="rect">
            <a:avLst/>
          </a:prstGeom>
          <a:solidFill>
            <a:srgbClr val="009E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/>
              <a:t>RGB</a:t>
            </a:r>
            <a:br>
              <a:rPr lang="en-US" sz="800"/>
            </a:br>
            <a:r>
              <a:rPr lang="en-US" sz="800"/>
              <a:t>0,158,179</a:t>
            </a:r>
          </a:p>
        </p:txBody>
      </p:sp>
      <p:sp>
        <p:nvSpPr>
          <p:cNvPr id="50" name="Rectangle 49"/>
          <p:cNvSpPr/>
          <p:nvPr userDrawn="1"/>
        </p:nvSpPr>
        <p:spPr>
          <a:xfrm>
            <a:off x="12996106" y="1587737"/>
            <a:ext cx="648000" cy="648000"/>
          </a:xfrm>
          <a:prstGeom prst="rect">
            <a:avLst/>
          </a:prstGeom>
          <a:solidFill>
            <a:srgbClr val="00B4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/>
              <a:t>RGB</a:t>
            </a:r>
            <a:br>
              <a:rPr lang="en-US" sz="800"/>
            </a:br>
            <a:r>
              <a:rPr lang="en-US" sz="800"/>
              <a:t>0,180,204</a:t>
            </a:r>
          </a:p>
        </p:txBody>
      </p:sp>
      <p:sp>
        <p:nvSpPr>
          <p:cNvPr id="51" name="Rectangle 50"/>
          <p:cNvSpPr/>
          <p:nvPr userDrawn="1"/>
        </p:nvSpPr>
        <p:spPr>
          <a:xfrm>
            <a:off x="13627360" y="1587737"/>
            <a:ext cx="648000" cy="648000"/>
          </a:xfrm>
          <a:prstGeom prst="rect">
            <a:avLst/>
          </a:prstGeom>
          <a:solidFill>
            <a:srgbClr val="00C7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/>
              <a:t>RGB</a:t>
            </a:r>
            <a:br>
              <a:rPr lang="en-US" sz="800"/>
            </a:br>
            <a:r>
              <a:rPr lang="en-US" sz="800"/>
              <a:t>0,199,225</a:t>
            </a:r>
          </a:p>
        </p:txBody>
      </p:sp>
      <p:sp>
        <p:nvSpPr>
          <p:cNvPr id="52" name="Rectangle 51"/>
          <p:cNvSpPr/>
          <p:nvPr userDrawn="1"/>
        </p:nvSpPr>
        <p:spPr>
          <a:xfrm>
            <a:off x="11100985" y="3406444"/>
            <a:ext cx="648000" cy="64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/>
              <a:t>RGB</a:t>
            </a:r>
            <a:br>
              <a:rPr lang="en-US" sz="800"/>
            </a:br>
            <a:r>
              <a:rPr lang="en-US" sz="800"/>
              <a:t>253,31,5</a:t>
            </a:r>
          </a:p>
        </p:txBody>
      </p:sp>
      <p:sp>
        <p:nvSpPr>
          <p:cNvPr id="53" name="Rectangle 52"/>
          <p:cNvSpPr/>
          <p:nvPr userDrawn="1"/>
        </p:nvSpPr>
        <p:spPr>
          <a:xfrm>
            <a:off x="11732579" y="3406444"/>
            <a:ext cx="648000" cy="64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/>
              <a:t>RGB</a:t>
            </a:r>
            <a:br>
              <a:rPr lang="en-US" sz="800"/>
            </a:br>
            <a:r>
              <a:rPr lang="en-US" sz="800"/>
              <a:t>254,81,183</a:t>
            </a:r>
          </a:p>
        </p:txBody>
      </p:sp>
      <p:sp>
        <p:nvSpPr>
          <p:cNvPr id="54" name="Rectangle 53"/>
          <p:cNvSpPr/>
          <p:nvPr userDrawn="1"/>
        </p:nvSpPr>
        <p:spPr>
          <a:xfrm>
            <a:off x="12364173" y="3406444"/>
            <a:ext cx="648000" cy="64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>
                <a:solidFill>
                  <a:schemeClr val="tx1"/>
                </a:solidFill>
              </a:rPr>
              <a:t>RGB</a:t>
            </a:r>
            <a:br>
              <a:rPr lang="en-US" sz="800">
                <a:solidFill>
                  <a:schemeClr val="tx1"/>
                </a:solidFill>
              </a:rPr>
            </a:br>
            <a:r>
              <a:rPr lang="en-US" sz="800">
                <a:solidFill>
                  <a:schemeClr val="tx1"/>
                </a:solidFill>
              </a:rPr>
              <a:t>255,199,1</a:t>
            </a:r>
          </a:p>
        </p:txBody>
      </p:sp>
      <p:sp>
        <p:nvSpPr>
          <p:cNvPr id="55" name="TextBox 54"/>
          <p:cNvSpPr txBox="1"/>
          <p:nvPr userDrawn="1"/>
        </p:nvSpPr>
        <p:spPr>
          <a:xfrm>
            <a:off x="11009389" y="-117982"/>
            <a:ext cx="10855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/>
              <a:t>Primary colors</a:t>
            </a:r>
          </a:p>
        </p:txBody>
      </p:sp>
      <p:sp>
        <p:nvSpPr>
          <p:cNvPr id="56" name="TextBox 55"/>
          <p:cNvSpPr txBox="1"/>
          <p:nvPr userDrawn="1"/>
        </p:nvSpPr>
        <p:spPr>
          <a:xfrm>
            <a:off x="11009389" y="3119918"/>
            <a:ext cx="9332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/>
              <a:t>Accent colors</a:t>
            </a:r>
          </a:p>
        </p:txBody>
      </p:sp>
      <p:sp>
        <p:nvSpPr>
          <p:cNvPr id="57" name="Rectangle 56"/>
          <p:cNvSpPr/>
          <p:nvPr userDrawn="1"/>
        </p:nvSpPr>
        <p:spPr>
          <a:xfrm>
            <a:off x="11102338" y="2309001"/>
            <a:ext cx="648000" cy="648000"/>
          </a:xfrm>
          <a:prstGeom prst="rect">
            <a:avLst/>
          </a:prstGeom>
          <a:solidFill>
            <a:srgbClr val="6670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/>
              <a:t>RGB</a:t>
            </a:r>
            <a:br>
              <a:rPr lang="en-US" sz="800"/>
            </a:br>
            <a:r>
              <a:rPr lang="en-US" sz="800"/>
              <a:t>102,112,123</a:t>
            </a:r>
          </a:p>
        </p:txBody>
      </p:sp>
      <p:sp>
        <p:nvSpPr>
          <p:cNvPr id="58" name="Rectangle 57"/>
          <p:cNvSpPr/>
          <p:nvPr userDrawn="1"/>
        </p:nvSpPr>
        <p:spPr>
          <a:xfrm>
            <a:off x="11733594" y="2309001"/>
            <a:ext cx="648000" cy="648000"/>
          </a:xfrm>
          <a:prstGeom prst="rect">
            <a:avLst/>
          </a:prstGeom>
          <a:solidFill>
            <a:srgbClr val="AAB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/>
              <a:t>RGB</a:t>
            </a:r>
            <a:br>
              <a:rPr lang="en-US" sz="800"/>
            </a:br>
            <a:r>
              <a:rPr lang="en-US" sz="800"/>
              <a:t>170,176,185</a:t>
            </a:r>
          </a:p>
        </p:txBody>
      </p:sp>
      <p:sp>
        <p:nvSpPr>
          <p:cNvPr id="59" name="Rectangle 58"/>
          <p:cNvSpPr/>
          <p:nvPr userDrawn="1"/>
        </p:nvSpPr>
        <p:spPr>
          <a:xfrm>
            <a:off x="12364850" y="2309001"/>
            <a:ext cx="648000" cy="648000"/>
          </a:xfrm>
          <a:prstGeom prst="rect">
            <a:avLst/>
          </a:prstGeom>
          <a:solidFill>
            <a:srgbClr val="D4D7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>
                <a:solidFill>
                  <a:schemeClr val="tx1"/>
                </a:solidFill>
              </a:rPr>
              <a:t>RGB</a:t>
            </a:r>
            <a:br>
              <a:rPr lang="en-US" sz="800">
                <a:solidFill>
                  <a:schemeClr val="tx1"/>
                </a:solidFill>
              </a:rPr>
            </a:br>
            <a:r>
              <a:rPr lang="en-US" sz="800">
                <a:solidFill>
                  <a:schemeClr val="tx1"/>
                </a:solidFill>
              </a:rPr>
              <a:t>212,215,218</a:t>
            </a:r>
          </a:p>
        </p:txBody>
      </p:sp>
      <p:sp>
        <p:nvSpPr>
          <p:cNvPr id="60" name="Rectangle 59"/>
          <p:cNvSpPr/>
          <p:nvPr userDrawn="1"/>
        </p:nvSpPr>
        <p:spPr>
          <a:xfrm>
            <a:off x="12996106" y="2309001"/>
            <a:ext cx="648000" cy="648000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>
                <a:solidFill>
                  <a:schemeClr val="tx1"/>
                </a:solidFill>
              </a:rPr>
              <a:t>RGB</a:t>
            </a:r>
            <a:br>
              <a:rPr lang="en-US" sz="800">
                <a:solidFill>
                  <a:schemeClr val="tx1"/>
                </a:solidFill>
              </a:rPr>
            </a:br>
            <a:r>
              <a:rPr lang="en-US" sz="800">
                <a:solidFill>
                  <a:schemeClr val="tx1"/>
                </a:solidFill>
              </a:rPr>
              <a:t>252,252,252</a:t>
            </a:r>
          </a:p>
        </p:txBody>
      </p:sp>
      <p:sp>
        <p:nvSpPr>
          <p:cNvPr id="61" name="Rectangle 60"/>
          <p:cNvSpPr/>
          <p:nvPr userDrawn="1"/>
        </p:nvSpPr>
        <p:spPr>
          <a:xfrm>
            <a:off x="13627360" y="2309001"/>
            <a:ext cx="648000" cy="648000"/>
          </a:xfrm>
          <a:prstGeom prst="rect">
            <a:avLst/>
          </a:prstGeom>
          <a:solidFill>
            <a:srgbClr val="0F0F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/>
              <a:t>RGB</a:t>
            </a:r>
            <a:br>
              <a:rPr lang="en-US" sz="800"/>
            </a:br>
            <a:r>
              <a:rPr lang="en-US" sz="800"/>
              <a:t>0,0,0</a:t>
            </a:r>
          </a:p>
        </p:txBody>
      </p:sp>
    </p:spTree>
    <p:extLst>
      <p:ext uri="{BB962C8B-B14F-4D97-AF65-F5344CB8AC3E}">
        <p14:creationId xmlns:p14="http://schemas.microsoft.com/office/powerpoint/2010/main" val="20147414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12738" y="5903279"/>
            <a:ext cx="10358437" cy="23336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000"/>
            </a:lvl1pPr>
          </a:lstStyle>
          <a:p>
            <a:pPr lvl="0"/>
            <a:r>
              <a:rPr lang="en-US"/>
              <a:t>Source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312738" y="6187398"/>
            <a:ext cx="10358437" cy="23336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000"/>
            </a:lvl1pPr>
          </a:lstStyle>
          <a:p>
            <a:pPr lvl="0"/>
            <a:r>
              <a:rPr lang="en-US"/>
              <a:t>Footnote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C227E8-4D11-D649-8E99-30E23E7BC25E}"/>
              </a:ext>
            </a:extLst>
          </p:cNvPr>
          <p:cNvSpPr txBox="1"/>
          <p:nvPr userDrawn="1"/>
        </p:nvSpPr>
        <p:spPr>
          <a:xfrm>
            <a:off x="9416143" y="239486"/>
            <a:ext cx="145471" cy="422405"/>
          </a:xfrm>
          <a:prstGeom prst="rect">
            <a:avLst/>
          </a:prstGeom>
          <a:noFill/>
        </p:spPr>
        <p:txBody>
          <a:bodyPr wrap="none" lIns="72000" tIns="72000" rIns="72000" bIns="72000" rtlCol="0">
            <a:spAutoFit/>
          </a:bodyPr>
          <a:lstStyle/>
          <a:p>
            <a:pPr>
              <a:spcBef>
                <a:spcPts val="400"/>
              </a:spcBef>
            </a:pPr>
            <a:endParaRPr lang="en-US" dirty="0" err="1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59DD7CB7-6BDE-314F-829C-F0FBF7A97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18523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ed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19">
            <a:extLst>
              <a:ext uri="{FF2B5EF4-FFF2-40B4-BE49-F238E27FC236}">
                <a16:creationId xmlns:a16="http://schemas.microsoft.com/office/drawing/2014/main" id="{48C64433-8876-6741-8D5B-0278538C44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6404803" cy="53448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234" y="836614"/>
            <a:ext cx="4550079" cy="5040312"/>
          </a:xfrm>
        </p:spPr>
        <p:txBody>
          <a:bodyPr anchor="ctr"/>
          <a:lstStyle>
            <a:lvl1pPr>
              <a:spcBef>
                <a:spcPts val="400"/>
              </a:spcBef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D33E8-F0C5-BB46-A145-98E1C0759C71}" type="datetime1">
              <a:rPr lang="en-US" smtClean="0"/>
              <a:t>2020-09-29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FB00F-5103-4415-8460-F379ACAC24F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6354372" y="836614"/>
            <a:ext cx="4310654" cy="50403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312738" y="5903279"/>
            <a:ext cx="10358437" cy="23336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000"/>
            </a:lvl1pPr>
          </a:lstStyle>
          <a:p>
            <a:pPr lvl="0"/>
            <a:r>
              <a:rPr lang="en-US"/>
              <a:t>Source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312738" y="6187398"/>
            <a:ext cx="10358437" cy="23336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000"/>
            </a:lvl1pPr>
          </a:lstStyle>
          <a:p>
            <a:pPr lvl="0"/>
            <a:r>
              <a:rPr lang="en-US"/>
              <a:t>Footnote</a:t>
            </a:r>
          </a:p>
        </p:txBody>
      </p:sp>
    </p:spTree>
    <p:extLst>
      <p:ext uri="{BB962C8B-B14F-4D97-AF65-F5344CB8AC3E}">
        <p14:creationId xmlns:p14="http://schemas.microsoft.com/office/powerpoint/2010/main" val="2289743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173038" y="981074"/>
            <a:ext cx="5220000" cy="2354263"/>
          </a:xfr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sz="7200">
                <a:solidFill>
                  <a:schemeClr val="accent3"/>
                </a:solidFill>
                <a:latin typeface="Swedish Gothic Thin Italic" panose="00000300000000000000" pitchFamily="50" charset="0"/>
              </a:defRPr>
            </a:lvl1pPr>
            <a:lvl2pPr marL="182562" indent="0">
              <a:buNone/>
              <a:defRPr/>
            </a:lvl2pPr>
            <a:lvl3pPr marL="355600" indent="0">
              <a:buNone/>
              <a:defRPr/>
            </a:lvl3pPr>
            <a:lvl4pPr marL="538162" indent="0">
              <a:buNone/>
              <a:defRPr/>
            </a:lvl4pPr>
            <a:lvl5pPr marL="720725" indent="0">
              <a:buNone/>
              <a:defRPr/>
            </a:lvl5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5567363" y="981074"/>
            <a:ext cx="5232400" cy="5688013"/>
          </a:xfrm>
          <a:solidFill>
            <a:srgbClr val="67707B"/>
          </a:solidFill>
        </p:spPr>
        <p:txBody>
          <a:bodyPr anchor="ctr"/>
          <a:lstStyle>
            <a:lvl1pPr marL="0" indent="0" algn="ctr">
              <a:buNone/>
              <a:defRPr sz="7200">
                <a:solidFill>
                  <a:schemeClr val="bg1"/>
                </a:solidFill>
                <a:latin typeface="Swedish Gothic Thin Italic" panose="00000300000000000000" pitchFamily="50" charset="0"/>
              </a:defRPr>
            </a:lvl1pPr>
            <a:lvl2pPr marL="182562" indent="0">
              <a:buNone/>
              <a:defRPr/>
            </a:lvl2pPr>
            <a:lvl3pPr marL="355600" indent="0">
              <a:buNone/>
              <a:defRPr/>
            </a:lvl3pPr>
            <a:lvl4pPr marL="538162" indent="0">
              <a:buNone/>
              <a:defRPr/>
            </a:lvl4pPr>
            <a:lvl5pPr marL="720725" indent="0">
              <a:buNone/>
              <a:defRPr/>
            </a:lvl5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173037" y="3511943"/>
            <a:ext cx="2520000" cy="3157144"/>
          </a:xfrm>
          <a:solidFill>
            <a:schemeClr val="tx1"/>
          </a:solidFill>
        </p:spPr>
        <p:txBody>
          <a:bodyPr anchor="ctr"/>
          <a:lstStyle>
            <a:lvl1pPr marL="0" indent="0" algn="ctr">
              <a:buNone/>
              <a:defRPr sz="7200">
                <a:solidFill>
                  <a:schemeClr val="bg1"/>
                </a:solidFill>
                <a:latin typeface="Swedish Gothic Thin Italic" panose="00000300000000000000" pitchFamily="50" charset="0"/>
              </a:defRPr>
            </a:lvl1pPr>
            <a:lvl2pPr marL="182562" indent="0">
              <a:buNone/>
              <a:defRPr/>
            </a:lvl2pPr>
            <a:lvl3pPr marL="355600" indent="0">
              <a:buNone/>
              <a:defRPr/>
            </a:lvl3pPr>
            <a:lvl4pPr marL="538162" indent="0">
              <a:buNone/>
              <a:defRPr/>
            </a:lvl4pPr>
            <a:lvl5pPr marL="720725" indent="0">
              <a:buNone/>
              <a:defRPr/>
            </a:lvl5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2867362" y="3511943"/>
            <a:ext cx="2520000" cy="3157144"/>
          </a:xfr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7200">
                <a:solidFill>
                  <a:schemeClr val="accent1"/>
                </a:solidFill>
                <a:latin typeface="Swedish Gothic Thin Italic" panose="00000300000000000000" pitchFamily="50" charset="0"/>
              </a:defRPr>
            </a:lvl1pPr>
            <a:lvl2pPr marL="182562" indent="0">
              <a:buNone/>
              <a:defRPr/>
            </a:lvl2pPr>
            <a:lvl3pPr marL="355600" indent="0">
              <a:buNone/>
              <a:defRPr/>
            </a:lvl3pPr>
            <a:lvl4pPr marL="538162" indent="0">
              <a:buNone/>
              <a:defRPr/>
            </a:lvl4pPr>
            <a:lvl5pPr marL="720725" indent="0">
              <a:buNone/>
              <a:defRPr/>
            </a:lvl5pPr>
          </a:lstStyle>
          <a:p>
            <a:pPr lvl="0"/>
            <a:r>
              <a:rPr lang="en-US"/>
              <a:t>Add text</a:t>
            </a:r>
          </a:p>
        </p:txBody>
      </p:sp>
    </p:spTree>
    <p:extLst>
      <p:ext uri="{BB962C8B-B14F-4D97-AF65-F5344CB8AC3E}">
        <p14:creationId xmlns:p14="http://schemas.microsoft.com/office/powerpoint/2010/main" val="30784874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entered Title (blac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414" y="836614"/>
            <a:ext cx="4570900" cy="5040312"/>
          </a:xfrm>
        </p:spPr>
        <p:txBody>
          <a:bodyPr anchor="ctr"/>
          <a:lstStyle>
            <a:lvl1pPr>
              <a:spcBef>
                <a:spcPts val="400"/>
              </a:spcBef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8F67A-735A-444E-8B3F-3F07432B574E}" type="datetime1">
              <a:rPr lang="en-US" smtClean="0"/>
              <a:t>2020-09-29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FB00F-5103-4415-8460-F379ACAC24F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-1849645" y="-7374"/>
            <a:ext cx="1746212" cy="41208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0000" rtlCol="0" anchor="b"/>
          <a:lstStyle/>
          <a:p>
            <a:pPr algn="l"/>
            <a:r>
              <a:rPr lang="en-US" sz="1100"/>
              <a:t>Use Template layouts</a:t>
            </a:r>
            <a:r>
              <a:rPr lang="en-US" sz="1100" baseline="0"/>
              <a:t> when creating new slides in your presentation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36" y="558110"/>
            <a:ext cx="1484591" cy="286507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744435" y="69828"/>
            <a:ext cx="295677" cy="48851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Rectangle 9"/>
          <p:cNvSpPr/>
          <p:nvPr userDrawn="1"/>
        </p:nvSpPr>
        <p:spPr>
          <a:xfrm>
            <a:off x="11102338" y="139332"/>
            <a:ext cx="648000" cy="648000"/>
          </a:xfrm>
          <a:prstGeom prst="rect">
            <a:avLst/>
          </a:prstGeom>
          <a:solidFill>
            <a:srgbClr val="0005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/>
              <a:t>RGB</a:t>
            </a:r>
            <a:br>
              <a:rPr lang="en-US" sz="800"/>
            </a:br>
            <a:r>
              <a:rPr lang="en-US" sz="800"/>
              <a:t>0,5,58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11733594" y="139332"/>
            <a:ext cx="648000" cy="648000"/>
          </a:xfrm>
          <a:prstGeom prst="rect">
            <a:avLst/>
          </a:prstGeom>
          <a:solidFill>
            <a:srgbClr val="005F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/>
              <a:t>RGB</a:t>
            </a:r>
            <a:br>
              <a:rPr lang="en-US" sz="800"/>
            </a:br>
            <a:r>
              <a:rPr lang="en-US" sz="800"/>
              <a:t>0,95,179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12364850" y="139332"/>
            <a:ext cx="648000" cy="648000"/>
          </a:xfrm>
          <a:prstGeom prst="rect">
            <a:avLst/>
          </a:prstGeom>
          <a:solidFill>
            <a:srgbClr val="0066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/>
              <a:t>RGB</a:t>
            </a:r>
            <a:br>
              <a:rPr lang="en-US" sz="800"/>
            </a:br>
            <a:r>
              <a:rPr lang="en-US" sz="800"/>
              <a:t>0,102,191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12996106" y="139332"/>
            <a:ext cx="648000" cy="648000"/>
          </a:xfrm>
          <a:prstGeom prst="rect">
            <a:avLst/>
          </a:prstGeom>
          <a:solidFill>
            <a:srgbClr val="006D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/>
              <a:t>RGB</a:t>
            </a:r>
            <a:br>
              <a:rPr lang="en-US" sz="800"/>
            </a:br>
            <a:r>
              <a:rPr lang="en-US" sz="800"/>
              <a:t>0,109, 204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13627360" y="139332"/>
            <a:ext cx="648000" cy="648000"/>
          </a:xfrm>
          <a:prstGeom prst="rect">
            <a:avLst/>
          </a:prstGeom>
          <a:solidFill>
            <a:srgbClr val="0074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/>
              <a:t>RGB</a:t>
            </a:r>
            <a:br>
              <a:rPr lang="en-US" sz="800"/>
            </a:br>
            <a:r>
              <a:rPr lang="en-US" sz="800"/>
              <a:t>0,116,217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11102338" y="867889"/>
            <a:ext cx="648000" cy="648000"/>
          </a:xfrm>
          <a:prstGeom prst="rect">
            <a:avLst/>
          </a:prstGeom>
          <a:solidFill>
            <a:srgbClr val="A2D9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>
                <a:solidFill>
                  <a:schemeClr val="tx1"/>
                </a:solidFill>
              </a:rPr>
              <a:t>RGB</a:t>
            </a:r>
            <a:br>
              <a:rPr lang="en-US" sz="800">
                <a:solidFill>
                  <a:schemeClr val="tx1"/>
                </a:solidFill>
              </a:rPr>
            </a:br>
            <a:r>
              <a:rPr lang="en-US" sz="800">
                <a:solidFill>
                  <a:schemeClr val="tx1"/>
                </a:solidFill>
              </a:rPr>
              <a:t>162,217,245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11733594" y="867889"/>
            <a:ext cx="648000" cy="648000"/>
          </a:xfrm>
          <a:prstGeom prst="rect">
            <a:avLst/>
          </a:prstGeom>
          <a:solidFill>
            <a:srgbClr val="8FC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>
                <a:solidFill>
                  <a:schemeClr val="tx1"/>
                </a:solidFill>
              </a:rPr>
              <a:t>RGB</a:t>
            </a:r>
            <a:br>
              <a:rPr lang="en-US" sz="800">
                <a:solidFill>
                  <a:schemeClr val="tx1"/>
                </a:solidFill>
              </a:rPr>
            </a:br>
            <a:r>
              <a:rPr lang="en-US" sz="800">
                <a:solidFill>
                  <a:schemeClr val="tx1"/>
                </a:solidFill>
              </a:rPr>
              <a:t>143,192,217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12364850" y="867889"/>
            <a:ext cx="648000" cy="648000"/>
          </a:xfrm>
          <a:prstGeom prst="rect">
            <a:avLst/>
          </a:prstGeom>
          <a:solidFill>
            <a:srgbClr val="7EAA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/>
              <a:t>RGB</a:t>
            </a:r>
            <a:br>
              <a:rPr lang="en-US" sz="800"/>
            </a:br>
            <a:r>
              <a:rPr lang="en-US" sz="800"/>
              <a:t>126,170,191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12996106" y="867889"/>
            <a:ext cx="648000" cy="648000"/>
          </a:xfrm>
          <a:prstGeom prst="rect">
            <a:avLst/>
          </a:prstGeom>
          <a:solidFill>
            <a:srgbClr val="6D93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/>
              <a:t>RGB</a:t>
            </a:r>
            <a:br>
              <a:rPr lang="en-US" sz="800"/>
            </a:br>
            <a:r>
              <a:rPr lang="en-US" sz="800"/>
              <a:t>109,147,166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13627360" y="867889"/>
            <a:ext cx="648000" cy="648000"/>
          </a:xfrm>
          <a:prstGeom prst="rect">
            <a:avLst/>
          </a:prstGeom>
          <a:solidFill>
            <a:srgbClr val="5D7C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/>
              <a:t>RGB</a:t>
            </a:r>
            <a:br>
              <a:rPr lang="en-US" sz="800"/>
            </a:br>
            <a:r>
              <a:rPr lang="en-US" sz="800"/>
              <a:t>93,124,140</a:t>
            </a:r>
          </a:p>
        </p:txBody>
      </p:sp>
      <p:sp>
        <p:nvSpPr>
          <p:cNvPr id="20" name="Rectangle 19"/>
          <p:cNvSpPr/>
          <p:nvPr userDrawn="1"/>
        </p:nvSpPr>
        <p:spPr>
          <a:xfrm>
            <a:off x="11102338" y="1587737"/>
            <a:ext cx="648000" cy="648000"/>
          </a:xfrm>
          <a:prstGeom prst="rect">
            <a:avLst/>
          </a:prstGeom>
          <a:solidFill>
            <a:srgbClr val="077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/>
              <a:t>RGB</a:t>
            </a:r>
            <a:br>
              <a:rPr lang="en-US" sz="800"/>
            </a:br>
            <a:r>
              <a:rPr lang="en-US" sz="800"/>
              <a:t>7,113,131</a:t>
            </a:r>
          </a:p>
        </p:txBody>
      </p:sp>
      <p:sp>
        <p:nvSpPr>
          <p:cNvPr id="21" name="Rectangle 20"/>
          <p:cNvSpPr/>
          <p:nvPr userDrawn="1"/>
        </p:nvSpPr>
        <p:spPr>
          <a:xfrm>
            <a:off x="11733594" y="1587737"/>
            <a:ext cx="648000" cy="648000"/>
          </a:xfrm>
          <a:prstGeom prst="rect">
            <a:avLst/>
          </a:prstGeom>
          <a:solidFill>
            <a:srgbClr val="0087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/>
              <a:t>RGB</a:t>
            </a:r>
            <a:br>
              <a:rPr lang="en-US" sz="800"/>
            </a:br>
            <a:r>
              <a:rPr lang="en-US" sz="800"/>
              <a:t>0,135,153</a:t>
            </a:r>
          </a:p>
        </p:txBody>
      </p:sp>
      <p:sp>
        <p:nvSpPr>
          <p:cNvPr id="22" name="Rectangle 21"/>
          <p:cNvSpPr/>
          <p:nvPr userDrawn="1"/>
        </p:nvSpPr>
        <p:spPr>
          <a:xfrm>
            <a:off x="12364850" y="1587737"/>
            <a:ext cx="648000" cy="648000"/>
          </a:xfrm>
          <a:prstGeom prst="rect">
            <a:avLst/>
          </a:prstGeom>
          <a:solidFill>
            <a:srgbClr val="009E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/>
              <a:t>RGB</a:t>
            </a:r>
            <a:br>
              <a:rPr lang="en-US" sz="800"/>
            </a:br>
            <a:r>
              <a:rPr lang="en-US" sz="800"/>
              <a:t>0,158,179</a:t>
            </a:r>
          </a:p>
        </p:txBody>
      </p:sp>
      <p:sp>
        <p:nvSpPr>
          <p:cNvPr id="23" name="Rectangle 22"/>
          <p:cNvSpPr/>
          <p:nvPr userDrawn="1"/>
        </p:nvSpPr>
        <p:spPr>
          <a:xfrm>
            <a:off x="12996106" y="1587737"/>
            <a:ext cx="648000" cy="648000"/>
          </a:xfrm>
          <a:prstGeom prst="rect">
            <a:avLst/>
          </a:prstGeom>
          <a:solidFill>
            <a:srgbClr val="00B4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/>
              <a:t>RGB</a:t>
            </a:r>
            <a:br>
              <a:rPr lang="en-US" sz="800"/>
            </a:br>
            <a:r>
              <a:rPr lang="en-US" sz="800"/>
              <a:t>0,180,204</a:t>
            </a:r>
          </a:p>
        </p:txBody>
      </p:sp>
      <p:sp>
        <p:nvSpPr>
          <p:cNvPr id="24" name="Rectangle 23"/>
          <p:cNvSpPr/>
          <p:nvPr userDrawn="1"/>
        </p:nvSpPr>
        <p:spPr>
          <a:xfrm>
            <a:off x="13627360" y="1587737"/>
            <a:ext cx="648000" cy="648000"/>
          </a:xfrm>
          <a:prstGeom prst="rect">
            <a:avLst/>
          </a:prstGeom>
          <a:solidFill>
            <a:srgbClr val="00C7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/>
              <a:t>RGB</a:t>
            </a:r>
            <a:br>
              <a:rPr lang="en-US" sz="800"/>
            </a:br>
            <a:r>
              <a:rPr lang="en-US" sz="800"/>
              <a:t>0,199,225</a:t>
            </a:r>
          </a:p>
        </p:txBody>
      </p:sp>
      <p:sp>
        <p:nvSpPr>
          <p:cNvPr id="25" name="Rectangle 24"/>
          <p:cNvSpPr/>
          <p:nvPr userDrawn="1"/>
        </p:nvSpPr>
        <p:spPr>
          <a:xfrm>
            <a:off x="11100985" y="2659190"/>
            <a:ext cx="648000" cy="64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/>
              <a:t>RGB</a:t>
            </a:r>
            <a:br>
              <a:rPr lang="en-US" sz="800"/>
            </a:br>
            <a:r>
              <a:rPr lang="en-US" sz="800"/>
              <a:t>253,31,5</a:t>
            </a:r>
          </a:p>
        </p:txBody>
      </p:sp>
      <p:sp>
        <p:nvSpPr>
          <p:cNvPr id="26" name="Rectangle 25"/>
          <p:cNvSpPr/>
          <p:nvPr userDrawn="1"/>
        </p:nvSpPr>
        <p:spPr>
          <a:xfrm>
            <a:off x="11732579" y="2659190"/>
            <a:ext cx="648000" cy="64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/>
              <a:t>RGB</a:t>
            </a:r>
            <a:br>
              <a:rPr lang="en-US" sz="800"/>
            </a:br>
            <a:r>
              <a:rPr lang="en-US" sz="800"/>
              <a:t>254,81,183</a:t>
            </a:r>
          </a:p>
        </p:txBody>
      </p:sp>
      <p:sp>
        <p:nvSpPr>
          <p:cNvPr id="27" name="Rectangle 26"/>
          <p:cNvSpPr/>
          <p:nvPr userDrawn="1"/>
        </p:nvSpPr>
        <p:spPr>
          <a:xfrm>
            <a:off x="12364173" y="2659190"/>
            <a:ext cx="648000" cy="64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>
                <a:solidFill>
                  <a:schemeClr val="tx1"/>
                </a:solidFill>
              </a:rPr>
              <a:t>RGB</a:t>
            </a:r>
            <a:br>
              <a:rPr lang="en-US" sz="800">
                <a:solidFill>
                  <a:schemeClr val="tx1"/>
                </a:solidFill>
              </a:rPr>
            </a:br>
            <a:r>
              <a:rPr lang="en-US" sz="800">
                <a:solidFill>
                  <a:schemeClr val="tx1"/>
                </a:solidFill>
              </a:rPr>
              <a:t>255,199,1</a:t>
            </a:r>
          </a:p>
        </p:txBody>
      </p:sp>
      <p:sp>
        <p:nvSpPr>
          <p:cNvPr id="28" name="Rectangle 27"/>
          <p:cNvSpPr/>
          <p:nvPr userDrawn="1"/>
        </p:nvSpPr>
        <p:spPr>
          <a:xfrm>
            <a:off x="12995767" y="2659190"/>
            <a:ext cx="648000" cy="648000"/>
          </a:xfrm>
          <a:prstGeom prst="rect">
            <a:avLst/>
          </a:prstGeom>
          <a:solidFill>
            <a:srgbClr val="6770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/>
              <a:t>RGB</a:t>
            </a:r>
            <a:br>
              <a:rPr lang="en-US" sz="800"/>
            </a:br>
            <a:r>
              <a:rPr lang="en-US" sz="800"/>
              <a:t>103,112,123</a:t>
            </a:r>
          </a:p>
        </p:txBody>
      </p:sp>
      <p:sp>
        <p:nvSpPr>
          <p:cNvPr id="29" name="Rectangle 28"/>
          <p:cNvSpPr/>
          <p:nvPr userDrawn="1"/>
        </p:nvSpPr>
        <p:spPr>
          <a:xfrm>
            <a:off x="13627360" y="2659190"/>
            <a:ext cx="648000" cy="648000"/>
          </a:xfrm>
          <a:prstGeom prst="rect">
            <a:avLst/>
          </a:prstGeom>
          <a:solidFill>
            <a:srgbClr val="AAB1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>
                <a:solidFill>
                  <a:schemeClr val="tx1"/>
                </a:solidFill>
              </a:rPr>
              <a:t>RGB</a:t>
            </a:r>
            <a:br>
              <a:rPr lang="en-US" sz="800">
                <a:solidFill>
                  <a:schemeClr val="tx1"/>
                </a:solidFill>
              </a:rPr>
            </a:br>
            <a:r>
              <a:rPr lang="en-US" sz="800">
                <a:solidFill>
                  <a:schemeClr val="tx1"/>
                </a:solidFill>
              </a:rPr>
              <a:t>170,177,185</a:t>
            </a:r>
          </a:p>
        </p:txBody>
      </p:sp>
      <p:sp>
        <p:nvSpPr>
          <p:cNvPr id="30" name="TextBox 29"/>
          <p:cNvSpPr txBox="1"/>
          <p:nvPr userDrawn="1"/>
        </p:nvSpPr>
        <p:spPr>
          <a:xfrm>
            <a:off x="11009389" y="-117982"/>
            <a:ext cx="10855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/>
              <a:t>Primary colors</a:t>
            </a:r>
          </a:p>
        </p:txBody>
      </p:sp>
      <p:sp>
        <p:nvSpPr>
          <p:cNvPr id="31" name="TextBox 30"/>
          <p:cNvSpPr txBox="1"/>
          <p:nvPr userDrawn="1"/>
        </p:nvSpPr>
        <p:spPr>
          <a:xfrm>
            <a:off x="11009389" y="2372664"/>
            <a:ext cx="12747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/>
              <a:t>Secondary colors</a:t>
            </a:r>
          </a:p>
        </p:txBody>
      </p:sp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413" y="187377"/>
            <a:ext cx="2623508" cy="407365"/>
          </a:xfrm>
          <a:prstGeom prst="rect">
            <a:avLst/>
          </a:prstGeom>
        </p:spPr>
      </p:pic>
      <p:sp>
        <p:nvSpPr>
          <p:cNvPr id="33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12738" y="5903279"/>
            <a:ext cx="10358437" cy="23336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Source</a:t>
            </a:r>
          </a:p>
        </p:txBody>
      </p:sp>
      <p:sp>
        <p:nvSpPr>
          <p:cNvPr id="34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312738" y="6187398"/>
            <a:ext cx="10358437" cy="23336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Footnote</a:t>
            </a:r>
          </a:p>
        </p:txBody>
      </p:sp>
      <p:sp>
        <p:nvSpPr>
          <p:cNvPr id="35" name="TextBox 34"/>
          <p:cNvSpPr txBox="1"/>
          <p:nvPr userDrawn="1"/>
        </p:nvSpPr>
        <p:spPr>
          <a:xfrm>
            <a:off x="8664137" y="135705"/>
            <a:ext cx="2083436" cy="330072"/>
          </a:xfrm>
          <a:prstGeom prst="rect">
            <a:avLst/>
          </a:prstGeom>
          <a:noFill/>
        </p:spPr>
        <p:txBody>
          <a:bodyPr wrap="none" lIns="72000" tIns="72000" rIns="72000" bIns="72000" rtlCol="0">
            <a:spAutoFit/>
          </a:bodyPr>
          <a:lstStyle/>
          <a:p>
            <a:pPr algn="r">
              <a:spcBef>
                <a:spcPts val="400"/>
              </a:spcBef>
            </a:pPr>
            <a:r>
              <a:rPr lang="en-US" sz="1200">
                <a:solidFill>
                  <a:schemeClr val="bg1"/>
                </a:solidFill>
              </a:rPr>
              <a:t>Strictly</a:t>
            </a:r>
            <a:r>
              <a:rPr lang="en-US" sz="1200" baseline="0">
                <a:solidFill>
                  <a:schemeClr val="bg1"/>
                </a:solidFill>
              </a:rPr>
              <a:t> private and confidential</a:t>
            </a:r>
            <a:endParaRPr lang="en-U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967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entered Title and Text (blac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19">
            <a:extLst>
              <a:ext uri="{FF2B5EF4-FFF2-40B4-BE49-F238E27FC236}">
                <a16:creationId xmlns:a16="http://schemas.microsoft.com/office/drawing/2014/main" id="{48C64433-8876-6741-8D5B-0278538C44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6404803" cy="53448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412" y="836614"/>
            <a:ext cx="4570901" cy="5040312"/>
          </a:xfrm>
        </p:spPr>
        <p:txBody>
          <a:bodyPr anchor="ctr"/>
          <a:lstStyle>
            <a:lvl1pPr>
              <a:spcBef>
                <a:spcPts val="400"/>
              </a:spcBef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26C89C2-4B67-7948-AE96-E233BBFE2491}" type="datetime1">
              <a:rPr lang="en-US" smtClean="0"/>
              <a:t>2020-09-29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CFB00F-5103-4415-8460-F379ACAC24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6360521" y="836614"/>
            <a:ext cx="4310654" cy="50403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-1849645" y="-7374"/>
            <a:ext cx="1746212" cy="41208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0000" rtlCol="0" anchor="b"/>
          <a:lstStyle/>
          <a:p>
            <a:pPr algn="l"/>
            <a:r>
              <a:rPr lang="en-US" sz="1100"/>
              <a:t>Use Template layouts</a:t>
            </a:r>
            <a:r>
              <a:rPr lang="en-US" sz="1100" baseline="0"/>
              <a:t> when creating new slides in your presentation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744436" y="558110"/>
            <a:ext cx="1484591" cy="286507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744435" y="69828"/>
            <a:ext cx="295677" cy="48851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Rectangle 12"/>
          <p:cNvSpPr/>
          <p:nvPr userDrawn="1"/>
        </p:nvSpPr>
        <p:spPr>
          <a:xfrm>
            <a:off x="11102338" y="139332"/>
            <a:ext cx="648000" cy="648000"/>
          </a:xfrm>
          <a:prstGeom prst="rect">
            <a:avLst/>
          </a:prstGeom>
          <a:solidFill>
            <a:srgbClr val="0005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/>
              <a:t>RGB</a:t>
            </a:r>
            <a:br>
              <a:rPr lang="en-US" sz="800"/>
            </a:br>
            <a:r>
              <a:rPr lang="en-US" sz="800"/>
              <a:t>0,5,58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11733594" y="139332"/>
            <a:ext cx="648000" cy="648000"/>
          </a:xfrm>
          <a:prstGeom prst="rect">
            <a:avLst/>
          </a:prstGeom>
          <a:solidFill>
            <a:srgbClr val="005F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/>
              <a:t>RGB</a:t>
            </a:r>
            <a:br>
              <a:rPr lang="en-US" sz="800"/>
            </a:br>
            <a:r>
              <a:rPr lang="en-US" sz="800"/>
              <a:t>0,95,179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12364850" y="139332"/>
            <a:ext cx="648000" cy="648000"/>
          </a:xfrm>
          <a:prstGeom prst="rect">
            <a:avLst/>
          </a:prstGeom>
          <a:solidFill>
            <a:srgbClr val="0066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/>
              <a:t>RGB</a:t>
            </a:r>
            <a:br>
              <a:rPr lang="en-US" sz="800"/>
            </a:br>
            <a:r>
              <a:rPr lang="en-US" sz="800"/>
              <a:t>0,102,191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12996106" y="139332"/>
            <a:ext cx="648000" cy="648000"/>
          </a:xfrm>
          <a:prstGeom prst="rect">
            <a:avLst/>
          </a:prstGeom>
          <a:solidFill>
            <a:srgbClr val="006D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/>
              <a:t>RGB</a:t>
            </a:r>
            <a:br>
              <a:rPr lang="en-US" sz="800"/>
            </a:br>
            <a:r>
              <a:rPr lang="en-US" sz="800"/>
              <a:t>0,109, 204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13627360" y="139332"/>
            <a:ext cx="648000" cy="648000"/>
          </a:xfrm>
          <a:prstGeom prst="rect">
            <a:avLst/>
          </a:prstGeom>
          <a:solidFill>
            <a:srgbClr val="0074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/>
              <a:t>RGB</a:t>
            </a:r>
            <a:br>
              <a:rPr lang="en-US" sz="800"/>
            </a:br>
            <a:r>
              <a:rPr lang="en-US" sz="800"/>
              <a:t>0,116,217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11102338" y="867889"/>
            <a:ext cx="648000" cy="648000"/>
          </a:xfrm>
          <a:prstGeom prst="rect">
            <a:avLst/>
          </a:prstGeom>
          <a:solidFill>
            <a:srgbClr val="A2D9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>
                <a:solidFill>
                  <a:schemeClr val="tx1"/>
                </a:solidFill>
              </a:rPr>
              <a:t>RGB</a:t>
            </a:r>
            <a:br>
              <a:rPr lang="en-US" sz="800">
                <a:solidFill>
                  <a:schemeClr val="tx1"/>
                </a:solidFill>
              </a:rPr>
            </a:br>
            <a:r>
              <a:rPr lang="en-US" sz="800">
                <a:solidFill>
                  <a:schemeClr val="tx1"/>
                </a:solidFill>
              </a:rPr>
              <a:t>162,217,245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11733594" y="867889"/>
            <a:ext cx="648000" cy="648000"/>
          </a:xfrm>
          <a:prstGeom prst="rect">
            <a:avLst/>
          </a:prstGeom>
          <a:solidFill>
            <a:srgbClr val="8FC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>
                <a:solidFill>
                  <a:schemeClr val="tx1"/>
                </a:solidFill>
              </a:rPr>
              <a:t>RGB</a:t>
            </a:r>
            <a:br>
              <a:rPr lang="en-US" sz="800">
                <a:solidFill>
                  <a:schemeClr val="tx1"/>
                </a:solidFill>
              </a:rPr>
            </a:br>
            <a:r>
              <a:rPr lang="en-US" sz="800">
                <a:solidFill>
                  <a:schemeClr val="tx1"/>
                </a:solidFill>
              </a:rPr>
              <a:t>143,192,217</a:t>
            </a:r>
          </a:p>
        </p:txBody>
      </p:sp>
      <p:sp>
        <p:nvSpPr>
          <p:cNvPr id="20" name="Rectangle 19"/>
          <p:cNvSpPr/>
          <p:nvPr userDrawn="1"/>
        </p:nvSpPr>
        <p:spPr>
          <a:xfrm>
            <a:off x="12364850" y="867889"/>
            <a:ext cx="648000" cy="648000"/>
          </a:xfrm>
          <a:prstGeom prst="rect">
            <a:avLst/>
          </a:prstGeom>
          <a:solidFill>
            <a:srgbClr val="7EAA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/>
              <a:t>RGB</a:t>
            </a:r>
            <a:br>
              <a:rPr lang="en-US" sz="800"/>
            </a:br>
            <a:r>
              <a:rPr lang="en-US" sz="800"/>
              <a:t>126,170,191</a:t>
            </a:r>
          </a:p>
        </p:txBody>
      </p:sp>
      <p:sp>
        <p:nvSpPr>
          <p:cNvPr id="21" name="Rectangle 20"/>
          <p:cNvSpPr/>
          <p:nvPr userDrawn="1"/>
        </p:nvSpPr>
        <p:spPr>
          <a:xfrm>
            <a:off x="12996106" y="867889"/>
            <a:ext cx="648000" cy="648000"/>
          </a:xfrm>
          <a:prstGeom prst="rect">
            <a:avLst/>
          </a:prstGeom>
          <a:solidFill>
            <a:srgbClr val="6D93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/>
              <a:t>RGB</a:t>
            </a:r>
            <a:br>
              <a:rPr lang="en-US" sz="800"/>
            </a:br>
            <a:r>
              <a:rPr lang="en-US" sz="800"/>
              <a:t>109,147,166</a:t>
            </a:r>
          </a:p>
        </p:txBody>
      </p:sp>
      <p:sp>
        <p:nvSpPr>
          <p:cNvPr id="22" name="Rectangle 21"/>
          <p:cNvSpPr/>
          <p:nvPr userDrawn="1"/>
        </p:nvSpPr>
        <p:spPr>
          <a:xfrm>
            <a:off x="13627360" y="867889"/>
            <a:ext cx="648000" cy="648000"/>
          </a:xfrm>
          <a:prstGeom prst="rect">
            <a:avLst/>
          </a:prstGeom>
          <a:solidFill>
            <a:srgbClr val="5D7C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/>
              <a:t>RGB</a:t>
            </a:r>
            <a:br>
              <a:rPr lang="en-US" sz="800"/>
            </a:br>
            <a:r>
              <a:rPr lang="en-US" sz="800"/>
              <a:t>93,124,140</a:t>
            </a:r>
          </a:p>
        </p:txBody>
      </p:sp>
      <p:sp>
        <p:nvSpPr>
          <p:cNvPr id="23" name="Rectangle 22"/>
          <p:cNvSpPr/>
          <p:nvPr userDrawn="1"/>
        </p:nvSpPr>
        <p:spPr>
          <a:xfrm>
            <a:off x="11102338" y="1587737"/>
            <a:ext cx="648000" cy="648000"/>
          </a:xfrm>
          <a:prstGeom prst="rect">
            <a:avLst/>
          </a:prstGeom>
          <a:solidFill>
            <a:srgbClr val="077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/>
              <a:t>RGB</a:t>
            </a:r>
            <a:br>
              <a:rPr lang="en-US" sz="800"/>
            </a:br>
            <a:r>
              <a:rPr lang="en-US" sz="800"/>
              <a:t>7,113,131</a:t>
            </a:r>
          </a:p>
        </p:txBody>
      </p:sp>
      <p:sp>
        <p:nvSpPr>
          <p:cNvPr id="24" name="Rectangle 23"/>
          <p:cNvSpPr/>
          <p:nvPr userDrawn="1"/>
        </p:nvSpPr>
        <p:spPr>
          <a:xfrm>
            <a:off x="11733594" y="1587737"/>
            <a:ext cx="648000" cy="648000"/>
          </a:xfrm>
          <a:prstGeom prst="rect">
            <a:avLst/>
          </a:prstGeom>
          <a:solidFill>
            <a:srgbClr val="0087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/>
              <a:t>RGB</a:t>
            </a:r>
            <a:br>
              <a:rPr lang="en-US" sz="800"/>
            </a:br>
            <a:r>
              <a:rPr lang="en-US" sz="800"/>
              <a:t>0,135,153</a:t>
            </a:r>
          </a:p>
        </p:txBody>
      </p:sp>
      <p:sp>
        <p:nvSpPr>
          <p:cNvPr id="25" name="Rectangle 24"/>
          <p:cNvSpPr/>
          <p:nvPr userDrawn="1"/>
        </p:nvSpPr>
        <p:spPr>
          <a:xfrm>
            <a:off x="12364850" y="1587737"/>
            <a:ext cx="648000" cy="648000"/>
          </a:xfrm>
          <a:prstGeom prst="rect">
            <a:avLst/>
          </a:prstGeom>
          <a:solidFill>
            <a:srgbClr val="009E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/>
              <a:t>RGB</a:t>
            </a:r>
            <a:br>
              <a:rPr lang="en-US" sz="800"/>
            </a:br>
            <a:r>
              <a:rPr lang="en-US" sz="800"/>
              <a:t>0,158,179</a:t>
            </a:r>
          </a:p>
        </p:txBody>
      </p:sp>
      <p:sp>
        <p:nvSpPr>
          <p:cNvPr id="26" name="Rectangle 25"/>
          <p:cNvSpPr/>
          <p:nvPr userDrawn="1"/>
        </p:nvSpPr>
        <p:spPr>
          <a:xfrm>
            <a:off x="12996106" y="1587737"/>
            <a:ext cx="648000" cy="648000"/>
          </a:xfrm>
          <a:prstGeom prst="rect">
            <a:avLst/>
          </a:prstGeom>
          <a:solidFill>
            <a:srgbClr val="00B4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/>
              <a:t>RGB</a:t>
            </a:r>
            <a:br>
              <a:rPr lang="en-US" sz="800"/>
            </a:br>
            <a:r>
              <a:rPr lang="en-US" sz="800"/>
              <a:t>0,180,204</a:t>
            </a:r>
          </a:p>
        </p:txBody>
      </p:sp>
      <p:sp>
        <p:nvSpPr>
          <p:cNvPr id="27" name="Rectangle 26"/>
          <p:cNvSpPr/>
          <p:nvPr userDrawn="1"/>
        </p:nvSpPr>
        <p:spPr>
          <a:xfrm>
            <a:off x="13627360" y="1587737"/>
            <a:ext cx="648000" cy="648000"/>
          </a:xfrm>
          <a:prstGeom prst="rect">
            <a:avLst/>
          </a:prstGeom>
          <a:solidFill>
            <a:srgbClr val="00C7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/>
              <a:t>RGB</a:t>
            </a:r>
            <a:br>
              <a:rPr lang="en-US" sz="800"/>
            </a:br>
            <a:r>
              <a:rPr lang="en-US" sz="800"/>
              <a:t>0,199,225</a:t>
            </a:r>
          </a:p>
        </p:txBody>
      </p:sp>
      <p:sp>
        <p:nvSpPr>
          <p:cNvPr id="28" name="Rectangle 27"/>
          <p:cNvSpPr/>
          <p:nvPr userDrawn="1"/>
        </p:nvSpPr>
        <p:spPr>
          <a:xfrm>
            <a:off x="11100985" y="2659190"/>
            <a:ext cx="648000" cy="64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/>
              <a:t>RGB</a:t>
            </a:r>
            <a:br>
              <a:rPr lang="en-US" sz="800"/>
            </a:br>
            <a:r>
              <a:rPr lang="en-US" sz="800"/>
              <a:t>253,31,5</a:t>
            </a:r>
          </a:p>
        </p:txBody>
      </p:sp>
      <p:sp>
        <p:nvSpPr>
          <p:cNvPr id="29" name="Rectangle 28"/>
          <p:cNvSpPr/>
          <p:nvPr userDrawn="1"/>
        </p:nvSpPr>
        <p:spPr>
          <a:xfrm>
            <a:off x="11732579" y="2659190"/>
            <a:ext cx="648000" cy="64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/>
              <a:t>RGB</a:t>
            </a:r>
            <a:br>
              <a:rPr lang="en-US" sz="800"/>
            </a:br>
            <a:r>
              <a:rPr lang="en-US" sz="800"/>
              <a:t>254,81,183</a:t>
            </a:r>
          </a:p>
        </p:txBody>
      </p:sp>
      <p:sp>
        <p:nvSpPr>
          <p:cNvPr id="30" name="Rectangle 29"/>
          <p:cNvSpPr/>
          <p:nvPr userDrawn="1"/>
        </p:nvSpPr>
        <p:spPr>
          <a:xfrm>
            <a:off x="12364173" y="2659190"/>
            <a:ext cx="648000" cy="64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>
                <a:solidFill>
                  <a:schemeClr val="tx1"/>
                </a:solidFill>
              </a:rPr>
              <a:t>RGB</a:t>
            </a:r>
            <a:br>
              <a:rPr lang="en-US" sz="800">
                <a:solidFill>
                  <a:schemeClr val="tx1"/>
                </a:solidFill>
              </a:rPr>
            </a:br>
            <a:r>
              <a:rPr lang="en-US" sz="800">
                <a:solidFill>
                  <a:schemeClr val="tx1"/>
                </a:solidFill>
              </a:rPr>
              <a:t>255,199,1</a:t>
            </a:r>
          </a:p>
        </p:txBody>
      </p:sp>
      <p:sp>
        <p:nvSpPr>
          <p:cNvPr id="31" name="Rectangle 30"/>
          <p:cNvSpPr/>
          <p:nvPr userDrawn="1"/>
        </p:nvSpPr>
        <p:spPr>
          <a:xfrm>
            <a:off x="12995767" y="2659190"/>
            <a:ext cx="648000" cy="648000"/>
          </a:xfrm>
          <a:prstGeom prst="rect">
            <a:avLst/>
          </a:prstGeom>
          <a:solidFill>
            <a:srgbClr val="6770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/>
              <a:t>RGB</a:t>
            </a:r>
            <a:br>
              <a:rPr lang="en-US" sz="800"/>
            </a:br>
            <a:r>
              <a:rPr lang="en-US" sz="800"/>
              <a:t>103,112,123</a:t>
            </a:r>
          </a:p>
        </p:txBody>
      </p:sp>
      <p:sp>
        <p:nvSpPr>
          <p:cNvPr id="32" name="Rectangle 31"/>
          <p:cNvSpPr/>
          <p:nvPr userDrawn="1"/>
        </p:nvSpPr>
        <p:spPr>
          <a:xfrm>
            <a:off x="13627360" y="2659190"/>
            <a:ext cx="648000" cy="648000"/>
          </a:xfrm>
          <a:prstGeom prst="rect">
            <a:avLst/>
          </a:prstGeom>
          <a:solidFill>
            <a:srgbClr val="AAB1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>
                <a:solidFill>
                  <a:schemeClr val="tx1"/>
                </a:solidFill>
              </a:rPr>
              <a:t>RGB</a:t>
            </a:r>
            <a:br>
              <a:rPr lang="en-US" sz="800">
                <a:solidFill>
                  <a:schemeClr val="tx1"/>
                </a:solidFill>
              </a:rPr>
            </a:br>
            <a:r>
              <a:rPr lang="en-US" sz="800">
                <a:solidFill>
                  <a:schemeClr val="tx1"/>
                </a:solidFill>
              </a:rPr>
              <a:t>170,177,185</a:t>
            </a:r>
          </a:p>
        </p:txBody>
      </p:sp>
      <p:sp>
        <p:nvSpPr>
          <p:cNvPr id="33" name="TextBox 32"/>
          <p:cNvSpPr txBox="1"/>
          <p:nvPr userDrawn="1"/>
        </p:nvSpPr>
        <p:spPr>
          <a:xfrm>
            <a:off x="11009389" y="-117982"/>
            <a:ext cx="10855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/>
              <a:t>Primary colors</a:t>
            </a:r>
          </a:p>
        </p:txBody>
      </p:sp>
      <p:sp>
        <p:nvSpPr>
          <p:cNvPr id="34" name="TextBox 33"/>
          <p:cNvSpPr txBox="1"/>
          <p:nvPr userDrawn="1"/>
        </p:nvSpPr>
        <p:spPr>
          <a:xfrm>
            <a:off x="11009389" y="2372664"/>
            <a:ext cx="12747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/>
              <a:t>Secondary colors</a:t>
            </a:r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413" y="187377"/>
            <a:ext cx="2623508" cy="407365"/>
          </a:xfrm>
          <a:prstGeom prst="rect">
            <a:avLst/>
          </a:prstGeom>
        </p:spPr>
      </p:pic>
      <p:sp>
        <p:nvSpPr>
          <p:cNvPr id="36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312738" y="5903279"/>
            <a:ext cx="10358437" cy="23336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Source</a:t>
            </a:r>
          </a:p>
        </p:txBody>
      </p:sp>
      <p:sp>
        <p:nvSpPr>
          <p:cNvPr id="37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312738" y="6187398"/>
            <a:ext cx="10358437" cy="23336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Footnote</a:t>
            </a:r>
          </a:p>
        </p:txBody>
      </p:sp>
      <p:sp>
        <p:nvSpPr>
          <p:cNvPr id="38" name="TextBox 37"/>
          <p:cNvSpPr txBox="1"/>
          <p:nvPr userDrawn="1"/>
        </p:nvSpPr>
        <p:spPr>
          <a:xfrm>
            <a:off x="8664137" y="135705"/>
            <a:ext cx="2083436" cy="330072"/>
          </a:xfrm>
          <a:prstGeom prst="rect">
            <a:avLst/>
          </a:prstGeom>
          <a:noFill/>
        </p:spPr>
        <p:txBody>
          <a:bodyPr wrap="none" lIns="72000" tIns="72000" rIns="72000" bIns="72000" rtlCol="0">
            <a:spAutoFit/>
          </a:bodyPr>
          <a:lstStyle/>
          <a:p>
            <a:pPr algn="r">
              <a:spcBef>
                <a:spcPts val="400"/>
              </a:spcBef>
            </a:pPr>
            <a:r>
              <a:rPr lang="en-US" sz="1200">
                <a:solidFill>
                  <a:schemeClr val="bg1"/>
                </a:solidFill>
              </a:rPr>
              <a:t>Strictly</a:t>
            </a:r>
            <a:r>
              <a:rPr lang="en-US" sz="1200" baseline="0">
                <a:solidFill>
                  <a:schemeClr val="bg1"/>
                </a:solidFill>
              </a:rPr>
              <a:t> private and confidential</a:t>
            </a:r>
            <a:endParaRPr lang="en-U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2851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oxes (blac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173038" y="836614"/>
            <a:ext cx="5220000" cy="2498724"/>
          </a:xfr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sz="7200">
                <a:solidFill>
                  <a:schemeClr val="accent3"/>
                </a:solidFill>
                <a:latin typeface="Swedish Gothic Thin Italic" panose="00000300000000000000" pitchFamily="50" charset="0"/>
              </a:defRPr>
            </a:lvl1pPr>
            <a:lvl2pPr marL="182562" indent="0">
              <a:buNone/>
              <a:defRPr/>
            </a:lvl2pPr>
            <a:lvl3pPr marL="355600" indent="0">
              <a:buNone/>
              <a:defRPr/>
            </a:lvl3pPr>
            <a:lvl4pPr marL="538162" indent="0">
              <a:buNone/>
              <a:defRPr/>
            </a:lvl4pPr>
            <a:lvl5pPr marL="720725" indent="0">
              <a:buNone/>
              <a:defRPr/>
            </a:lvl5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5567363" y="836614"/>
            <a:ext cx="5232400" cy="5832474"/>
          </a:xfrm>
          <a:solidFill>
            <a:srgbClr val="67707B"/>
          </a:solidFill>
        </p:spPr>
        <p:txBody>
          <a:bodyPr anchor="ctr"/>
          <a:lstStyle>
            <a:lvl1pPr marL="0" indent="0" algn="ctr">
              <a:buNone/>
              <a:defRPr sz="7200">
                <a:solidFill>
                  <a:schemeClr val="bg1"/>
                </a:solidFill>
                <a:latin typeface="Swedish Gothic Thin Italic" panose="00000300000000000000" pitchFamily="50" charset="0"/>
              </a:defRPr>
            </a:lvl1pPr>
            <a:lvl2pPr marL="182562" indent="0">
              <a:buNone/>
              <a:defRPr/>
            </a:lvl2pPr>
            <a:lvl3pPr marL="355600" indent="0">
              <a:buNone/>
              <a:defRPr/>
            </a:lvl3pPr>
            <a:lvl4pPr marL="538162" indent="0">
              <a:buNone/>
              <a:defRPr/>
            </a:lvl4pPr>
            <a:lvl5pPr marL="720725" indent="0">
              <a:buNone/>
              <a:defRPr/>
            </a:lvl5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173037" y="3511943"/>
            <a:ext cx="2520000" cy="3157144"/>
          </a:xfr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7200">
                <a:solidFill>
                  <a:schemeClr val="tx1"/>
                </a:solidFill>
                <a:latin typeface="Swedish Gothic Thin Italic" panose="00000300000000000000" pitchFamily="50" charset="0"/>
              </a:defRPr>
            </a:lvl1pPr>
            <a:lvl2pPr marL="182562" indent="0">
              <a:buNone/>
              <a:defRPr/>
            </a:lvl2pPr>
            <a:lvl3pPr marL="355600" indent="0">
              <a:buNone/>
              <a:defRPr/>
            </a:lvl3pPr>
            <a:lvl4pPr marL="538162" indent="0">
              <a:buNone/>
              <a:defRPr/>
            </a:lvl4pPr>
            <a:lvl5pPr marL="720725" indent="0">
              <a:buNone/>
              <a:defRPr/>
            </a:lvl5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2867362" y="3511943"/>
            <a:ext cx="2520000" cy="3157144"/>
          </a:xfr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7200">
                <a:solidFill>
                  <a:schemeClr val="accent1"/>
                </a:solidFill>
                <a:latin typeface="Swedish Gothic Thin Italic" panose="00000300000000000000" pitchFamily="50" charset="0"/>
              </a:defRPr>
            </a:lvl1pPr>
            <a:lvl2pPr marL="182562" indent="0">
              <a:buNone/>
              <a:defRPr/>
            </a:lvl2pPr>
            <a:lvl3pPr marL="355600" indent="0">
              <a:buNone/>
              <a:defRPr/>
            </a:lvl3pPr>
            <a:lvl4pPr marL="538162" indent="0">
              <a:buNone/>
              <a:defRPr/>
            </a:lvl4pPr>
            <a:lvl5pPr marL="720725" indent="0">
              <a:buNone/>
              <a:defRPr/>
            </a:lvl5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-1849645" y="-7374"/>
            <a:ext cx="1746212" cy="41208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0000" rtlCol="0" anchor="b"/>
          <a:lstStyle/>
          <a:p>
            <a:pPr algn="l"/>
            <a:r>
              <a:rPr lang="en-US" sz="1100"/>
              <a:t>Use Template layouts</a:t>
            </a:r>
            <a:r>
              <a:rPr lang="en-US" sz="1100" baseline="0"/>
              <a:t> when creating new slides in your presentation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36" y="558110"/>
            <a:ext cx="1484591" cy="286507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744435" y="69828"/>
            <a:ext cx="295677" cy="48851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Rectangle 9"/>
          <p:cNvSpPr/>
          <p:nvPr userDrawn="1"/>
        </p:nvSpPr>
        <p:spPr>
          <a:xfrm>
            <a:off x="11102338" y="139332"/>
            <a:ext cx="648000" cy="648000"/>
          </a:xfrm>
          <a:prstGeom prst="rect">
            <a:avLst/>
          </a:prstGeom>
          <a:solidFill>
            <a:srgbClr val="0005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/>
              <a:t>RGB</a:t>
            </a:r>
            <a:br>
              <a:rPr lang="en-US" sz="800"/>
            </a:br>
            <a:r>
              <a:rPr lang="en-US" sz="800"/>
              <a:t>0,5,58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11733594" y="139332"/>
            <a:ext cx="648000" cy="648000"/>
          </a:xfrm>
          <a:prstGeom prst="rect">
            <a:avLst/>
          </a:prstGeom>
          <a:solidFill>
            <a:srgbClr val="005F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/>
              <a:t>RGB</a:t>
            </a:r>
            <a:br>
              <a:rPr lang="en-US" sz="800"/>
            </a:br>
            <a:r>
              <a:rPr lang="en-US" sz="800"/>
              <a:t>0,95,179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12364850" y="139332"/>
            <a:ext cx="648000" cy="648000"/>
          </a:xfrm>
          <a:prstGeom prst="rect">
            <a:avLst/>
          </a:prstGeom>
          <a:solidFill>
            <a:srgbClr val="0066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/>
              <a:t>RGB</a:t>
            </a:r>
            <a:br>
              <a:rPr lang="en-US" sz="800"/>
            </a:br>
            <a:r>
              <a:rPr lang="en-US" sz="800"/>
              <a:t>0,102,191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12996106" y="139332"/>
            <a:ext cx="648000" cy="648000"/>
          </a:xfrm>
          <a:prstGeom prst="rect">
            <a:avLst/>
          </a:prstGeom>
          <a:solidFill>
            <a:srgbClr val="006D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/>
              <a:t>RGB</a:t>
            </a:r>
            <a:br>
              <a:rPr lang="en-US" sz="800"/>
            </a:br>
            <a:r>
              <a:rPr lang="en-US" sz="800"/>
              <a:t>0,109, 204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13627360" y="139332"/>
            <a:ext cx="648000" cy="648000"/>
          </a:xfrm>
          <a:prstGeom prst="rect">
            <a:avLst/>
          </a:prstGeom>
          <a:solidFill>
            <a:srgbClr val="0074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/>
              <a:t>RGB</a:t>
            </a:r>
            <a:br>
              <a:rPr lang="en-US" sz="800"/>
            </a:br>
            <a:r>
              <a:rPr lang="en-US" sz="800"/>
              <a:t>0,116,217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11102338" y="867889"/>
            <a:ext cx="648000" cy="648000"/>
          </a:xfrm>
          <a:prstGeom prst="rect">
            <a:avLst/>
          </a:prstGeom>
          <a:solidFill>
            <a:srgbClr val="A2D9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>
                <a:solidFill>
                  <a:schemeClr val="tx1"/>
                </a:solidFill>
              </a:rPr>
              <a:t>RGB</a:t>
            </a:r>
            <a:br>
              <a:rPr lang="en-US" sz="800">
                <a:solidFill>
                  <a:schemeClr val="tx1"/>
                </a:solidFill>
              </a:rPr>
            </a:br>
            <a:r>
              <a:rPr lang="en-US" sz="800">
                <a:solidFill>
                  <a:schemeClr val="tx1"/>
                </a:solidFill>
              </a:rPr>
              <a:t>162,217,245</a:t>
            </a:r>
          </a:p>
        </p:txBody>
      </p:sp>
      <p:sp>
        <p:nvSpPr>
          <p:cNvPr id="20" name="Rectangle 19"/>
          <p:cNvSpPr/>
          <p:nvPr userDrawn="1"/>
        </p:nvSpPr>
        <p:spPr>
          <a:xfrm>
            <a:off x="11733594" y="867889"/>
            <a:ext cx="648000" cy="648000"/>
          </a:xfrm>
          <a:prstGeom prst="rect">
            <a:avLst/>
          </a:prstGeom>
          <a:solidFill>
            <a:srgbClr val="8FC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>
                <a:solidFill>
                  <a:schemeClr val="tx1"/>
                </a:solidFill>
              </a:rPr>
              <a:t>RGB</a:t>
            </a:r>
            <a:br>
              <a:rPr lang="en-US" sz="800">
                <a:solidFill>
                  <a:schemeClr val="tx1"/>
                </a:solidFill>
              </a:rPr>
            </a:br>
            <a:r>
              <a:rPr lang="en-US" sz="800">
                <a:solidFill>
                  <a:schemeClr val="tx1"/>
                </a:solidFill>
              </a:rPr>
              <a:t>143,192,217</a:t>
            </a:r>
          </a:p>
        </p:txBody>
      </p:sp>
      <p:sp>
        <p:nvSpPr>
          <p:cNvPr id="21" name="Rectangle 20"/>
          <p:cNvSpPr/>
          <p:nvPr userDrawn="1"/>
        </p:nvSpPr>
        <p:spPr>
          <a:xfrm>
            <a:off x="12364850" y="867889"/>
            <a:ext cx="648000" cy="648000"/>
          </a:xfrm>
          <a:prstGeom prst="rect">
            <a:avLst/>
          </a:prstGeom>
          <a:solidFill>
            <a:srgbClr val="7EAA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/>
              <a:t>RGB</a:t>
            </a:r>
            <a:br>
              <a:rPr lang="en-US" sz="800"/>
            </a:br>
            <a:r>
              <a:rPr lang="en-US" sz="800"/>
              <a:t>126,170,191</a:t>
            </a:r>
          </a:p>
        </p:txBody>
      </p:sp>
      <p:sp>
        <p:nvSpPr>
          <p:cNvPr id="22" name="Rectangle 21"/>
          <p:cNvSpPr/>
          <p:nvPr userDrawn="1"/>
        </p:nvSpPr>
        <p:spPr>
          <a:xfrm>
            <a:off x="12996106" y="867889"/>
            <a:ext cx="648000" cy="648000"/>
          </a:xfrm>
          <a:prstGeom prst="rect">
            <a:avLst/>
          </a:prstGeom>
          <a:solidFill>
            <a:srgbClr val="6D93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/>
              <a:t>RGB</a:t>
            </a:r>
            <a:br>
              <a:rPr lang="en-US" sz="800"/>
            </a:br>
            <a:r>
              <a:rPr lang="en-US" sz="800"/>
              <a:t>109,147,166</a:t>
            </a:r>
          </a:p>
        </p:txBody>
      </p:sp>
      <p:sp>
        <p:nvSpPr>
          <p:cNvPr id="23" name="Rectangle 22"/>
          <p:cNvSpPr/>
          <p:nvPr userDrawn="1"/>
        </p:nvSpPr>
        <p:spPr>
          <a:xfrm>
            <a:off x="13627360" y="867889"/>
            <a:ext cx="648000" cy="648000"/>
          </a:xfrm>
          <a:prstGeom prst="rect">
            <a:avLst/>
          </a:prstGeom>
          <a:solidFill>
            <a:srgbClr val="5D7C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/>
              <a:t>RGB</a:t>
            </a:r>
            <a:br>
              <a:rPr lang="en-US" sz="800"/>
            </a:br>
            <a:r>
              <a:rPr lang="en-US" sz="800"/>
              <a:t>93,124,140</a:t>
            </a:r>
          </a:p>
        </p:txBody>
      </p:sp>
      <p:sp>
        <p:nvSpPr>
          <p:cNvPr id="24" name="Rectangle 23"/>
          <p:cNvSpPr/>
          <p:nvPr userDrawn="1"/>
        </p:nvSpPr>
        <p:spPr>
          <a:xfrm>
            <a:off x="11102338" y="1587737"/>
            <a:ext cx="648000" cy="648000"/>
          </a:xfrm>
          <a:prstGeom prst="rect">
            <a:avLst/>
          </a:prstGeom>
          <a:solidFill>
            <a:srgbClr val="077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/>
              <a:t>RGB</a:t>
            </a:r>
            <a:br>
              <a:rPr lang="en-US" sz="800"/>
            </a:br>
            <a:r>
              <a:rPr lang="en-US" sz="800"/>
              <a:t>7,113,131</a:t>
            </a:r>
          </a:p>
        </p:txBody>
      </p:sp>
      <p:sp>
        <p:nvSpPr>
          <p:cNvPr id="25" name="Rectangle 24"/>
          <p:cNvSpPr/>
          <p:nvPr userDrawn="1"/>
        </p:nvSpPr>
        <p:spPr>
          <a:xfrm>
            <a:off x="11733594" y="1587737"/>
            <a:ext cx="648000" cy="648000"/>
          </a:xfrm>
          <a:prstGeom prst="rect">
            <a:avLst/>
          </a:prstGeom>
          <a:solidFill>
            <a:srgbClr val="0087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/>
              <a:t>RGB</a:t>
            </a:r>
            <a:br>
              <a:rPr lang="en-US" sz="800"/>
            </a:br>
            <a:r>
              <a:rPr lang="en-US" sz="800"/>
              <a:t>0,135,153</a:t>
            </a:r>
          </a:p>
        </p:txBody>
      </p:sp>
      <p:sp>
        <p:nvSpPr>
          <p:cNvPr id="26" name="Rectangle 25"/>
          <p:cNvSpPr/>
          <p:nvPr userDrawn="1"/>
        </p:nvSpPr>
        <p:spPr>
          <a:xfrm>
            <a:off x="12364850" y="1587737"/>
            <a:ext cx="648000" cy="648000"/>
          </a:xfrm>
          <a:prstGeom prst="rect">
            <a:avLst/>
          </a:prstGeom>
          <a:solidFill>
            <a:srgbClr val="009E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/>
              <a:t>RGB</a:t>
            </a:r>
            <a:br>
              <a:rPr lang="en-US" sz="800"/>
            </a:br>
            <a:r>
              <a:rPr lang="en-US" sz="800"/>
              <a:t>0,158,179</a:t>
            </a:r>
          </a:p>
        </p:txBody>
      </p:sp>
      <p:sp>
        <p:nvSpPr>
          <p:cNvPr id="27" name="Rectangle 26"/>
          <p:cNvSpPr/>
          <p:nvPr userDrawn="1"/>
        </p:nvSpPr>
        <p:spPr>
          <a:xfrm>
            <a:off x="12996106" y="1587737"/>
            <a:ext cx="648000" cy="648000"/>
          </a:xfrm>
          <a:prstGeom prst="rect">
            <a:avLst/>
          </a:prstGeom>
          <a:solidFill>
            <a:srgbClr val="00B4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/>
              <a:t>RGB</a:t>
            </a:r>
            <a:br>
              <a:rPr lang="en-US" sz="800"/>
            </a:br>
            <a:r>
              <a:rPr lang="en-US" sz="800"/>
              <a:t>0,180,204</a:t>
            </a:r>
          </a:p>
        </p:txBody>
      </p:sp>
      <p:sp>
        <p:nvSpPr>
          <p:cNvPr id="28" name="Rectangle 27"/>
          <p:cNvSpPr/>
          <p:nvPr userDrawn="1"/>
        </p:nvSpPr>
        <p:spPr>
          <a:xfrm>
            <a:off x="13627360" y="1587737"/>
            <a:ext cx="648000" cy="648000"/>
          </a:xfrm>
          <a:prstGeom prst="rect">
            <a:avLst/>
          </a:prstGeom>
          <a:solidFill>
            <a:srgbClr val="00C7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/>
              <a:t>RGB</a:t>
            </a:r>
            <a:br>
              <a:rPr lang="en-US" sz="800"/>
            </a:br>
            <a:r>
              <a:rPr lang="en-US" sz="800"/>
              <a:t>0,199,225</a:t>
            </a:r>
          </a:p>
        </p:txBody>
      </p:sp>
      <p:sp>
        <p:nvSpPr>
          <p:cNvPr id="29" name="Rectangle 28"/>
          <p:cNvSpPr/>
          <p:nvPr userDrawn="1"/>
        </p:nvSpPr>
        <p:spPr>
          <a:xfrm>
            <a:off x="11100985" y="2659190"/>
            <a:ext cx="648000" cy="64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/>
              <a:t>RGB</a:t>
            </a:r>
            <a:br>
              <a:rPr lang="en-US" sz="800"/>
            </a:br>
            <a:r>
              <a:rPr lang="en-US" sz="800"/>
              <a:t>253,31,5</a:t>
            </a:r>
          </a:p>
        </p:txBody>
      </p:sp>
      <p:sp>
        <p:nvSpPr>
          <p:cNvPr id="30" name="Rectangle 29"/>
          <p:cNvSpPr/>
          <p:nvPr userDrawn="1"/>
        </p:nvSpPr>
        <p:spPr>
          <a:xfrm>
            <a:off x="11732579" y="2659190"/>
            <a:ext cx="648000" cy="64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/>
              <a:t>RGB</a:t>
            </a:r>
            <a:br>
              <a:rPr lang="en-US" sz="800"/>
            </a:br>
            <a:r>
              <a:rPr lang="en-US" sz="800"/>
              <a:t>254,81,183</a:t>
            </a:r>
          </a:p>
        </p:txBody>
      </p:sp>
      <p:sp>
        <p:nvSpPr>
          <p:cNvPr id="31" name="Rectangle 30"/>
          <p:cNvSpPr/>
          <p:nvPr userDrawn="1"/>
        </p:nvSpPr>
        <p:spPr>
          <a:xfrm>
            <a:off x="12364173" y="2659190"/>
            <a:ext cx="648000" cy="64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>
                <a:solidFill>
                  <a:schemeClr val="tx1"/>
                </a:solidFill>
              </a:rPr>
              <a:t>RGB</a:t>
            </a:r>
            <a:br>
              <a:rPr lang="en-US" sz="800">
                <a:solidFill>
                  <a:schemeClr val="tx1"/>
                </a:solidFill>
              </a:rPr>
            </a:br>
            <a:r>
              <a:rPr lang="en-US" sz="800">
                <a:solidFill>
                  <a:schemeClr val="tx1"/>
                </a:solidFill>
              </a:rPr>
              <a:t>255,199,1</a:t>
            </a:r>
          </a:p>
        </p:txBody>
      </p:sp>
      <p:sp>
        <p:nvSpPr>
          <p:cNvPr id="32" name="Rectangle 31"/>
          <p:cNvSpPr/>
          <p:nvPr userDrawn="1"/>
        </p:nvSpPr>
        <p:spPr>
          <a:xfrm>
            <a:off x="12995767" y="2659190"/>
            <a:ext cx="648000" cy="648000"/>
          </a:xfrm>
          <a:prstGeom prst="rect">
            <a:avLst/>
          </a:prstGeom>
          <a:solidFill>
            <a:srgbClr val="6770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/>
              <a:t>RGB</a:t>
            </a:r>
            <a:br>
              <a:rPr lang="en-US" sz="800"/>
            </a:br>
            <a:r>
              <a:rPr lang="en-US" sz="800"/>
              <a:t>103,112,123</a:t>
            </a:r>
          </a:p>
        </p:txBody>
      </p:sp>
      <p:sp>
        <p:nvSpPr>
          <p:cNvPr id="33" name="Rectangle 32"/>
          <p:cNvSpPr/>
          <p:nvPr userDrawn="1"/>
        </p:nvSpPr>
        <p:spPr>
          <a:xfrm>
            <a:off x="13627360" y="2659190"/>
            <a:ext cx="648000" cy="648000"/>
          </a:xfrm>
          <a:prstGeom prst="rect">
            <a:avLst/>
          </a:prstGeom>
          <a:solidFill>
            <a:srgbClr val="AAB1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>
                <a:solidFill>
                  <a:schemeClr val="tx1"/>
                </a:solidFill>
              </a:rPr>
              <a:t>RGB</a:t>
            </a:r>
            <a:br>
              <a:rPr lang="en-US" sz="800">
                <a:solidFill>
                  <a:schemeClr val="tx1"/>
                </a:solidFill>
              </a:rPr>
            </a:br>
            <a:r>
              <a:rPr lang="en-US" sz="800">
                <a:solidFill>
                  <a:schemeClr val="tx1"/>
                </a:solidFill>
              </a:rPr>
              <a:t>170,177,185</a:t>
            </a:r>
          </a:p>
        </p:txBody>
      </p:sp>
      <p:sp>
        <p:nvSpPr>
          <p:cNvPr id="34" name="TextBox 33"/>
          <p:cNvSpPr txBox="1"/>
          <p:nvPr userDrawn="1"/>
        </p:nvSpPr>
        <p:spPr>
          <a:xfrm>
            <a:off x="11009389" y="-117982"/>
            <a:ext cx="10855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/>
              <a:t>Primary colors</a:t>
            </a:r>
          </a:p>
        </p:txBody>
      </p:sp>
      <p:sp>
        <p:nvSpPr>
          <p:cNvPr id="35" name="TextBox 34"/>
          <p:cNvSpPr txBox="1"/>
          <p:nvPr userDrawn="1"/>
        </p:nvSpPr>
        <p:spPr>
          <a:xfrm>
            <a:off x="11009389" y="2372664"/>
            <a:ext cx="12747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/>
              <a:t>Secondary colors</a:t>
            </a:r>
          </a:p>
        </p:txBody>
      </p:sp>
      <p:pic>
        <p:nvPicPr>
          <p:cNvPr id="36" name="Picture 35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413" y="187377"/>
            <a:ext cx="2623508" cy="407365"/>
          </a:xfrm>
          <a:prstGeom prst="rect">
            <a:avLst/>
          </a:prstGeom>
        </p:spPr>
      </p:pic>
      <p:sp>
        <p:nvSpPr>
          <p:cNvPr id="37" name="TextBox 36"/>
          <p:cNvSpPr txBox="1"/>
          <p:nvPr userDrawn="1"/>
        </p:nvSpPr>
        <p:spPr>
          <a:xfrm>
            <a:off x="8664137" y="135705"/>
            <a:ext cx="2083436" cy="330072"/>
          </a:xfrm>
          <a:prstGeom prst="rect">
            <a:avLst/>
          </a:prstGeom>
          <a:noFill/>
        </p:spPr>
        <p:txBody>
          <a:bodyPr wrap="none" lIns="72000" tIns="72000" rIns="72000" bIns="72000" rtlCol="0">
            <a:spAutoFit/>
          </a:bodyPr>
          <a:lstStyle/>
          <a:p>
            <a:pPr algn="r">
              <a:spcBef>
                <a:spcPts val="400"/>
              </a:spcBef>
            </a:pPr>
            <a:r>
              <a:rPr lang="en-US" sz="1200">
                <a:solidFill>
                  <a:schemeClr val="bg1"/>
                </a:solidFill>
              </a:rPr>
              <a:t>Strictly</a:t>
            </a:r>
            <a:r>
              <a:rPr lang="en-US" sz="1200" baseline="0">
                <a:solidFill>
                  <a:schemeClr val="bg1"/>
                </a:solidFill>
              </a:rPr>
              <a:t> private and confidential</a:t>
            </a:r>
            <a:endParaRPr lang="en-U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8423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1A2DC-8A02-490A-84BE-0C694C2D5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78D3D-E9C2-41D3-91E8-622B5E740B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2AA6F4-AD2E-4962-BFE3-32E04F2F6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B4278-684E-2B4A-9AC5-BF53D5800818}" type="datetime1">
              <a:rPr lang="en-US" smtClean="0"/>
              <a:t>2020-09-29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464913-AF40-4F38-AEC5-E97AF44AE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983A99-9D15-4ECE-966F-5A43A967D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FB00F-5103-4415-8460-F379ACAC24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7556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0A485-0D23-43A9-BED2-3734B9A32745}" type="datetime1">
              <a:rPr lang="en-US" smtClean="0"/>
              <a:t>2020-09-29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FB00F-5103-4415-8460-F379ACAC24FB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12738" y="5903279"/>
            <a:ext cx="10358437" cy="23336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000"/>
            </a:lvl1pPr>
          </a:lstStyle>
          <a:p>
            <a:pPr lvl="0"/>
            <a:r>
              <a:rPr lang="en-US" dirty="0"/>
              <a:t>Footnote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312738" y="6187398"/>
            <a:ext cx="10358437" cy="23336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000"/>
            </a:lvl1pPr>
          </a:lstStyle>
          <a:p>
            <a:pPr lvl="0"/>
            <a:r>
              <a:rPr lang="en-US" dirty="0"/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val="845657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9"/>
            <a:ext cx="10978754" cy="6861600"/>
          </a:xfrm>
          <a:prstGeom prst="rect">
            <a:avLst/>
          </a:prstGeom>
        </p:spPr>
      </p:pic>
      <p:sp>
        <p:nvSpPr>
          <p:cNvPr id="11" name="Flowchart: Process 10"/>
          <p:cNvSpPr/>
          <p:nvPr userDrawn="1"/>
        </p:nvSpPr>
        <p:spPr>
          <a:xfrm>
            <a:off x="0" y="1"/>
            <a:ext cx="7769970" cy="6857999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cubicBezTo>
                  <a:pt x="7258" y="991"/>
                  <a:pt x="5596" y="7513"/>
                  <a:pt x="10000" y="10000"/>
                </a:cubicBezTo>
                <a:lnTo>
                  <a:pt x="0" y="10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301625" y="836613"/>
            <a:ext cx="4769588" cy="2484462"/>
          </a:xfrm>
        </p:spPr>
        <p:txBody>
          <a:bodyPr anchor="b"/>
          <a:lstStyle>
            <a:lvl1pPr algn="l">
              <a:lnSpc>
                <a:spcPct val="80000"/>
              </a:lnSpc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3881" y="3583458"/>
            <a:ext cx="4767679" cy="2293467"/>
          </a:xfrm>
        </p:spPr>
        <p:txBody>
          <a:bodyPr/>
          <a:lstStyle>
            <a:lvl1pPr marL="0" indent="0" algn="l">
              <a:buNone/>
              <a:defRPr sz="18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Subtitle, name or date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412" y="187377"/>
            <a:ext cx="2623508" cy="407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934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5934821" y="0"/>
            <a:ext cx="5037979" cy="6858000"/>
          </a:xfr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301625" y="836613"/>
            <a:ext cx="5147705" cy="2484462"/>
          </a:xfrm>
        </p:spPr>
        <p:txBody>
          <a:bodyPr anchor="b"/>
          <a:lstStyle>
            <a:lvl1pPr algn="l">
              <a:lnSpc>
                <a:spcPct val="80000"/>
              </a:lnSpc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3883" y="3583458"/>
            <a:ext cx="5145644" cy="2293467"/>
          </a:xfrm>
        </p:spPr>
        <p:txBody>
          <a:bodyPr/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Subtitle, name or date</a:t>
            </a:r>
          </a:p>
        </p:txBody>
      </p:sp>
    </p:spTree>
    <p:extLst>
      <p:ext uri="{BB962C8B-B14F-4D97-AF65-F5344CB8AC3E}">
        <p14:creationId xmlns:p14="http://schemas.microsoft.com/office/powerpoint/2010/main" val="229354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 (blac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9"/>
            <a:ext cx="10978754" cy="6861600"/>
          </a:xfrm>
          <a:prstGeom prst="rect">
            <a:avLst/>
          </a:prstGeom>
        </p:spPr>
      </p:pic>
      <p:sp>
        <p:nvSpPr>
          <p:cNvPr id="11" name="Flowchart: Process 10"/>
          <p:cNvSpPr/>
          <p:nvPr userDrawn="1"/>
        </p:nvSpPr>
        <p:spPr>
          <a:xfrm>
            <a:off x="5465" y="0"/>
            <a:ext cx="7829241" cy="6870357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cubicBezTo>
                  <a:pt x="7258" y="991"/>
                  <a:pt x="5596" y="7513"/>
                  <a:pt x="10000" y="10000"/>
                </a:cubicBezTo>
                <a:lnTo>
                  <a:pt x="0" y="10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301625" y="836613"/>
            <a:ext cx="4769588" cy="2484462"/>
          </a:xfrm>
        </p:spPr>
        <p:txBody>
          <a:bodyPr anchor="b"/>
          <a:lstStyle>
            <a:lvl1pPr algn="l">
              <a:lnSpc>
                <a:spcPct val="8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3881" y="3583458"/>
            <a:ext cx="4767679" cy="2293467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Subtitle, name or date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413" y="187377"/>
            <a:ext cx="2623508" cy="407365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8664137" y="135705"/>
            <a:ext cx="2083436" cy="330072"/>
          </a:xfrm>
          <a:prstGeom prst="rect">
            <a:avLst/>
          </a:prstGeom>
          <a:noFill/>
        </p:spPr>
        <p:txBody>
          <a:bodyPr wrap="none" lIns="72000" tIns="72000" rIns="72000" bIns="72000" rtlCol="0">
            <a:spAutoFit/>
          </a:bodyPr>
          <a:lstStyle/>
          <a:p>
            <a:pPr algn="r">
              <a:spcBef>
                <a:spcPts val="400"/>
              </a:spcBef>
            </a:pPr>
            <a:r>
              <a:rPr lang="en-US" sz="1200">
                <a:solidFill>
                  <a:schemeClr val="bg1"/>
                </a:solidFill>
              </a:rPr>
              <a:t>Strictly</a:t>
            </a:r>
            <a:r>
              <a:rPr lang="en-US" sz="1200" baseline="0">
                <a:solidFill>
                  <a:schemeClr val="bg1"/>
                </a:solidFill>
              </a:rPr>
              <a:t> private and confidential</a:t>
            </a:r>
            <a:endParaRPr lang="en-U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583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5 (blac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301625" y="836613"/>
            <a:ext cx="5147705" cy="2484462"/>
          </a:xfrm>
        </p:spPr>
        <p:txBody>
          <a:bodyPr anchor="b"/>
          <a:lstStyle>
            <a:lvl1pPr algn="l">
              <a:lnSpc>
                <a:spcPct val="8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3883" y="3583458"/>
            <a:ext cx="5145644" cy="2293467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Subtitle, name or date</a:t>
            </a:r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5934821" y="0"/>
            <a:ext cx="5037979" cy="6858000"/>
          </a:xfr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-1849645" y="-7374"/>
            <a:ext cx="1746212" cy="41208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0000" rtlCol="0" anchor="b"/>
          <a:lstStyle/>
          <a:p>
            <a:pPr algn="l"/>
            <a:r>
              <a:rPr lang="en-US" sz="1100"/>
              <a:t>Use Template layouts</a:t>
            </a:r>
            <a:r>
              <a:rPr lang="en-US" sz="1100" baseline="0"/>
              <a:t> when creating new slides in your presentation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36" y="558110"/>
            <a:ext cx="1484591" cy="286507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744435" y="69828"/>
            <a:ext cx="295677" cy="4885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413" y="187377"/>
            <a:ext cx="2623508" cy="407365"/>
          </a:xfrm>
          <a:prstGeom prst="rect">
            <a:avLst/>
          </a:prstGeom>
        </p:spPr>
      </p:pic>
      <p:sp>
        <p:nvSpPr>
          <p:cNvPr id="36" name="Rectangle 35"/>
          <p:cNvSpPr/>
          <p:nvPr userDrawn="1"/>
        </p:nvSpPr>
        <p:spPr>
          <a:xfrm>
            <a:off x="11102338" y="139332"/>
            <a:ext cx="648000" cy="648000"/>
          </a:xfrm>
          <a:prstGeom prst="rect">
            <a:avLst/>
          </a:prstGeom>
          <a:solidFill>
            <a:srgbClr val="0005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/>
              <a:t>RGB</a:t>
            </a:r>
            <a:br>
              <a:rPr lang="en-US" sz="800"/>
            </a:br>
            <a:r>
              <a:rPr lang="en-US" sz="800"/>
              <a:t>0,5,58</a:t>
            </a:r>
          </a:p>
        </p:txBody>
      </p:sp>
      <p:sp>
        <p:nvSpPr>
          <p:cNvPr id="37" name="Rectangle 36"/>
          <p:cNvSpPr/>
          <p:nvPr userDrawn="1"/>
        </p:nvSpPr>
        <p:spPr>
          <a:xfrm>
            <a:off x="11733594" y="139332"/>
            <a:ext cx="648000" cy="648000"/>
          </a:xfrm>
          <a:prstGeom prst="rect">
            <a:avLst/>
          </a:prstGeom>
          <a:solidFill>
            <a:srgbClr val="005F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/>
              <a:t>RGB</a:t>
            </a:r>
            <a:br>
              <a:rPr lang="en-US" sz="800"/>
            </a:br>
            <a:r>
              <a:rPr lang="en-US" sz="800"/>
              <a:t>0,95,179</a:t>
            </a:r>
          </a:p>
        </p:txBody>
      </p:sp>
      <p:sp>
        <p:nvSpPr>
          <p:cNvPr id="38" name="Rectangle 37"/>
          <p:cNvSpPr/>
          <p:nvPr userDrawn="1"/>
        </p:nvSpPr>
        <p:spPr>
          <a:xfrm>
            <a:off x="12364850" y="139332"/>
            <a:ext cx="648000" cy="648000"/>
          </a:xfrm>
          <a:prstGeom prst="rect">
            <a:avLst/>
          </a:prstGeom>
          <a:solidFill>
            <a:srgbClr val="0066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/>
              <a:t>RGB</a:t>
            </a:r>
            <a:br>
              <a:rPr lang="en-US" sz="800"/>
            </a:br>
            <a:r>
              <a:rPr lang="en-US" sz="800"/>
              <a:t>0,102,191</a:t>
            </a:r>
          </a:p>
        </p:txBody>
      </p:sp>
      <p:sp>
        <p:nvSpPr>
          <p:cNvPr id="39" name="Rectangle 38"/>
          <p:cNvSpPr/>
          <p:nvPr userDrawn="1"/>
        </p:nvSpPr>
        <p:spPr>
          <a:xfrm>
            <a:off x="12996106" y="139332"/>
            <a:ext cx="648000" cy="648000"/>
          </a:xfrm>
          <a:prstGeom prst="rect">
            <a:avLst/>
          </a:prstGeom>
          <a:solidFill>
            <a:srgbClr val="006D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/>
              <a:t>RGB</a:t>
            </a:r>
            <a:br>
              <a:rPr lang="en-US" sz="800"/>
            </a:br>
            <a:r>
              <a:rPr lang="en-US" sz="800"/>
              <a:t>0,109, 204</a:t>
            </a:r>
          </a:p>
        </p:txBody>
      </p:sp>
      <p:sp>
        <p:nvSpPr>
          <p:cNvPr id="40" name="Rectangle 39"/>
          <p:cNvSpPr/>
          <p:nvPr userDrawn="1"/>
        </p:nvSpPr>
        <p:spPr>
          <a:xfrm>
            <a:off x="13627360" y="139332"/>
            <a:ext cx="648000" cy="648000"/>
          </a:xfrm>
          <a:prstGeom prst="rect">
            <a:avLst/>
          </a:prstGeom>
          <a:solidFill>
            <a:srgbClr val="0074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/>
              <a:t>RGB</a:t>
            </a:r>
            <a:br>
              <a:rPr lang="en-US" sz="800"/>
            </a:br>
            <a:r>
              <a:rPr lang="en-US" sz="800"/>
              <a:t>0,116,217</a:t>
            </a:r>
          </a:p>
        </p:txBody>
      </p:sp>
      <p:sp>
        <p:nvSpPr>
          <p:cNvPr id="41" name="Rectangle 40"/>
          <p:cNvSpPr/>
          <p:nvPr userDrawn="1"/>
        </p:nvSpPr>
        <p:spPr>
          <a:xfrm>
            <a:off x="11102338" y="867889"/>
            <a:ext cx="648000" cy="648000"/>
          </a:xfrm>
          <a:prstGeom prst="rect">
            <a:avLst/>
          </a:prstGeom>
          <a:solidFill>
            <a:srgbClr val="A2D9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>
                <a:solidFill>
                  <a:schemeClr val="tx1"/>
                </a:solidFill>
              </a:rPr>
              <a:t>RGB</a:t>
            </a:r>
            <a:br>
              <a:rPr lang="en-US" sz="800">
                <a:solidFill>
                  <a:schemeClr val="tx1"/>
                </a:solidFill>
              </a:rPr>
            </a:br>
            <a:r>
              <a:rPr lang="en-US" sz="800">
                <a:solidFill>
                  <a:schemeClr val="tx1"/>
                </a:solidFill>
              </a:rPr>
              <a:t>162,217,245</a:t>
            </a:r>
          </a:p>
        </p:txBody>
      </p:sp>
      <p:sp>
        <p:nvSpPr>
          <p:cNvPr id="42" name="Rectangle 41"/>
          <p:cNvSpPr/>
          <p:nvPr userDrawn="1"/>
        </p:nvSpPr>
        <p:spPr>
          <a:xfrm>
            <a:off x="11733594" y="867889"/>
            <a:ext cx="648000" cy="648000"/>
          </a:xfrm>
          <a:prstGeom prst="rect">
            <a:avLst/>
          </a:prstGeom>
          <a:solidFill>
            <a:srgbClr val="8FC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>
                <a:solidFill>
                  <a:schemeClr val="tx1"/>
                </a:solidFill>
              </a:rPr>
              <a:t>RGB</a:t>
            </a:r>
            <a:br>
              <a:rPr lang="en-US" sz="800">
                <a:solidFill>
                  <a:schemeClr val="tx1"/>
                </a:solidFill>
              </a:rPr>
            </a:br>
            <a:r>
              <a:rPr lang="en-US" sz="800">
                <a:solidFill>
                  <a:schemeClr val="tx1"/>
                </a:solidFill>
              </a:rPr>
              <a:t>143,192,217</a:t>
            </a:r>
          </a:p>
        </p:txBody>
      </p:sp>
      <p:sp>
        <p:nvSpPr>
          <p:cNvPr id="43" name="Rectangle 42"/>
          <p:cNvSpPr/>
          <p:nvPr userDrawn="1"/>
        </p:nvSpPr>
        <p:spPr>
          <a:xfrm>
            <a:off x="12364850" y="867889"/>
            <a:ext cx="648000" cy="648000"/>
          </a:xfrm>
          <a:prstGeom prst="rect">
            <a:avLst/>
          </a:prstGeom>
          <a:solidFill>
            <a:srgbClr val="7EAA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/>
              <a:t>RGB</a:t>
            </a:r>
            <a:br>
              <a:rPr lang="en-US" sz="800"/>
            </a:br>
            <a:r>
              <a:rPr lang="en-US" sz="800"/>
              <a:t>126,170,191</a:t>
            </a:r>
          </a:p>
        </p:txBody>
      </p:sp>
      <p:sp>
        <p:nvSpPr>
          <p:cNvPr id="44" name="Rectangle 43"/>
          <p:cNvSpPr/>
          <p:nvPr userDrawn="1"/>
        </p:nvSpPr>
        <p:spPr>
          <a:xfrm>
            <a:off x="12996106" y="867889"/>
            <a:ext cx="648000" cy="648000"/>
          </a:xfrm>
          <a:prstGeom prst="rect">
            <a:avLst/>
          </a:prstGeom>
          <a:solidFill>
            <a:srgbClr val="6D93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/>
              <a:t>RGB</a:t>
            </a:r>
            <a:br>
              <a:rPr lang="en-US" sz="800"/>
            </a:br>
            <a:r>
              <a:rPr lang="en-US" sz="800"/>
              <a:t>109,147,166</a:t>
            </a:r>
          </a:p>
        </p:txBody>
      </p:sp>
      <p:sp>
        <p:nvSpPr>
          <p:cNvPr id="45" name="Rectangle 44"/>
          <p:cNvSpPr/>
          <p:nvPr userDrawn="1"/>
        </p:nvSpPr>
        <p:spPr>
          <a:xfrm>
            <a:off x="13627360" y="867889"/>
            <a:ext cx="648000" cy="648000"/>
          </a:xfrm>
          <a:prstGeom prst="rect">
            <a:avLst/>
          </a:prstGeom>
          <a:solidFill>
            <a:srgbClr val="5D7C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/>
              <a:t>RGB</a:t>
            </a:r>
            <a:br>
              <a:rPr lang="en-US" sz="800"/>
            </a:br>
            <a:r>
              <a:rPr lang="en-US" sz="800"/>
              <a:t>93,124,140</a:t>
            </a:r>
          </a:p>
        </p:txBody>
      </p:sp>
      <p:sp>
        <p:nvSpPr>
          <p:cNvPr id="46" name="Rectangle 45"/>
          <p:cNvSpPr/>
          <p:nvPr userDrawn="1"/>
        </p:nvSpPr>
        <p:spPr>
          <a:xfrm>
            <a:off x="11102338" y="1587737"/>
            <a:ext cx="648000" cy="648000"/>
          </a:xfrm>
          <a:prstGeom prst="rect">
            <a:avLst/>
          </a:prstGeom>
          <a:solidFill>
            <a:srgbClr val="077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/>
              <a:t>RGB</a:t>
            </a:r>
            <a:br>
              <a:rPr lang="en-US" sz="800"/>
            </a:br>
            <a:r>
              <a:rPr lang="en-US" sz="800"/>
              <a:t>7,113,131</a:t>
            </a:r>
          </a:p>
        </p:txBody>
      </p:sp>
      <p:sp>
        <p:nvSpPr>
          <p:cNvPr id="47" name="Rectangle 46"/>
          <p:cNvSpPr/>
          <p:nvPr userDrawn="1"/>
        </p:nvSpPr>
        <p:spPr>
          <a:xfrm>
            <a:off x="11733594" y="1587737"/>
            <a:ext cx="648000" cy="648000"/>
          </a:xfrm>
          <a:prstGeom prst="rect">
            <a:avLst/>
          </a:prstGeom>
          <a:solidFill>
            <a:srgbClr val="0087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/>
              <a:t>RGB</a:t>
            </a:r>
            <a:br>
              <a:rPr lang="en-US" sz="800"/>
            </a:br>
            <a:r>
              <a:rPr lang="en-US" sz="800"/>
              <a:t>0,135,153</a:t>
            </a:r>
          </a:p>
        </p:txBody>
      </p:sp>
      <p:sp>
        <p:nvSpPr>
          <p:cNvPr id="48" name="Rectangle 47"/>
          <p:cNvSpPr/>
          <p:nvPr userDrawn="1"/>
        </p:nvSpPr>
        <p:spPr>
          <a:xfrm>
            <a:off x="12364850" y="1587737"/>
            <a:ext cx="648000" cy="648000"/>
          </a:xfrm>
          <a:prstGeom prst="rect">
            <a:avLst/>
          </a:prstGeom>
          <a:solidFill>
            <a:srgbClr val="009E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/>
              <a:t>RGB</a:t>
            </a:r>
            <a:br>
              <a:rPr lang="en-US" sz="800"/>
            </a:br>
            <a:r>
              <a:rPr lang="en-US" sz="800"/>
              <a:t>0,158,179</a:t>
            </a:r>
          </a:p>
        </p:txBody>
      </p:sp>
      <p:sp>
        <p:nvSpPr>
          <p:cNvPr id="49" name="Rectangle 48"/>
          <p:cNvSpPr/>
          <p:nvPr userDrawn="1"/>
        </p:nvSpPr>
        <p:spPr>
          <a:xfrm>
            <a:off x="12996106" y="1587737"/>
            <a:ext cx="648000" cy="648000"/>
          </a:xfrm>
          <a:prstGeom prst="rect">
            <a:avLst/>
          </a:prstGeom>
          <a:solidFill>
            <a:srgbClr val="00B4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/>
              <a:t>RGB</a:t>
            </a:r>
            <a:br>
              <a:rPr lang="en-US" sz="800"/>
            </a:br>
            <a:r>
              <a:rPr lang="en-US" sz="800"/>
              <a:t>0,180,204</a:t>
            </a:r>
          </a:p>
        </p:txBody>
      </p:sp>
      <p:sp>
        <p:nvSpPr>
          <p:cNvPr id="50" name="Rectangle 49"/>
          <p:cNvSpPr/>
          <p:nvPr userDrawn="1"/>
        </p:nvSpPr>
        <p:spPr>
          <a:xfrm>
            <a:off x="13627360" y="1587737"/>
            <a:ext cx="648000" cy="648000"/>
          </a:xfrm>
          <a:prstGeom prst="rect">
            <a:avLst/>
          </a:prstGeom>
          <a:solidFill>
            <a:srgbClr val="00C7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/>
              <a:t>RGB</a:t>
            </a:r>
            <a:br>
              <a:rPr lang="en-US" sz="800"/>
            </a:br>
            <a:r>
              <a:rPr lang="en-US" sz="800"/>
              <a:t>0,199,225</a:t>
            </a:r>
          </a:p>
        </p:txBody>
      </p:sp>
      <p:sp>
        <p:nvSpPr>
          <p:cNvPr id="51" name="Rectangle 50"/>
          <p:cNvSpPr/>
          <p:nvPr userDrawn="1"/>
        </p:nvSpPr>
        <p:spPr>
          <a:xfrm>
            <a:off x="11100985" y="3406444"/>
            <a:ext cx="648000" cy="64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/>
              <a:t>RGB</a:t>
            </a:r>
            <a:br>
              <a:rPr lang="en-US" sz="800"/>
            </a:br>
            <a:r>
              <a:rPr lang="en-US" sz="800"/>
              <a:t>253,31,5</a:t>
            </a:r>
          </a:p>
        </p:txBody>
      </p:sp>
      <p:sp>
        <p:nvSpPr>
          <p:cNvPr id="52" name="Rectangle 51"/>
          <p:cNvSpPr/>
          <p:nvPr userDrawn="1"/>
        </p:nvSpPr>
        <p:spPr>
          <a:xfrm>
            <a:off x="11732579" y="3406444"/>
            <a:ext cx="648000" cy="64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/>
              <a:t>RGB</a:t>
            </a:r>
            <a:br>
              <a:rPr lang="en-US" sz="800"/>
            </a:br>
            <a:r>
              <a:rPr lang="en-US" sz="800"/>
              <a:t>254,81,183</a:t>
            </a:r>
          </a:p>
        </p:txBody>
      </p:sp>
      <p:sp>
        <p:nvSpPr>
          <p:cNvPr id="53" name="Rectangle 52"/>
          <p:cNvSpPr/>
          <p:nvPr userDrawn="1"/>
        </p:nvSpPr>
        <p:spPr>
          <a:xfrm>
            <a:off x="12364173" y="3406444"/>
            <a:ext cx="648000" cy="64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>
                <a:solidFill>
                  <a:schemeClr val="tx1"/>
                </a:solidFill>
              </a:rPr>
              <a:t>RGB</a:t>
            </a:r>
            <a:br>
              <a:rPr lang="en-US" sz="800">
                <a:solidFill>
                  <a:schemeClr val="tx1"/>
                </a:solidFill>
              </a:rPr>
            </a:br>
            <a:r>
              <a:rPr lang="en-US" sz="800">
                <a:solidFill>
                  <a:schemeClr val="tx1"/>
                </a:solidFill>
              </a:rPr>
              <a:t>255,199,1</a:t>
            </a:r>
          </a:p>
        </p:txBody>
      </p:sp>
      <p:sp>
        <p:nvSpPr>
          <p:cNvPr id="54" name="TextBox 53"/>
          <p:cNvSpPr txBox="1"/>
          <p:nvPr userDrawn="1"/>
        </p:nvSpPr>
        <p:spPr>
          <a:xfrm>
            <a:off x="11009389" y="-117982"/>
            <a:ext cx="10855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/>
              <a:t>Primary colors</a:t>
            </a:r>
          </a:p>
        </p:txBody>
      </p:sp>
      <p:sp>
        <p:nvSpPr>
          <p:cNvPr id="55" name="TextBox 54"/>
          <p:cNvSpPr txBox="1"/>
          <p:nvPr userDrawn="1"/>
        </p:nvSpPr>
        <p:spPr>
          <a:xfrm>
            <a:off x="11009389" y="3119918"/>
            <a:ext cx="9332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/>
              <a:t>Accent colors</a:t>
            </a:r>
          </a:p>
        </p:txBody>
      </p:sp>
      <p:sp>
        <p:nvSpPr>
          <p:cNvPr id="56" name="Rectangle 55"/>
          <p:cNvSpPr/>
          <p:nvPr userDrawn="1"/>
        </p:nvSpPr>
        <p:spPr>
          <a:xfrm>
            <a:off x="11102338" y="2309001"/>
            <a:ext cx="648000" cy="648000"/>
          </a:xfrm>
          <a:prstGeom prst="rect">
            <a:avLst/>
          </a:prstGeom>
          <a:solidFill>
            <a:srgbClr val="6670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/>
              <a:t>RGB</a:t>
            </a:r>
            <a:br>
              <a:rPr lang="en-US" sz="800"/>
            </a:br>
            <a:r>
              <a:rPr lang="en-US" sz="800"/>
              <a:t>102,112,123</a:t>
            </a:r>
          </a:p>
        </p:txBody>
      </p:sp>
      <p:sp>
        <p:nvSpPr>
          <p:cNvPr id="57" name="Rectangle 56"/>
          <p:cNvSpPr/>
          <p:nvPr userDrawn="1"/>
        </p:nvSpPr>
        <p:spPr>
          <a:xfrm>
            <a:off x="11733594" y="2309001"/>
            <a:ext cx="648000" cy="648000"/>
          </a:xfrm>
          <a:prstGeom prst="rect">
            <a:avLst/>
          </a:prstGeom>
          <a:solidFill>
            <a:srgbClr val="AAB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/>
              <a:t>RGB</a:t>
            </a:r>
            <a:br>
              <a:rPr lang="en-US" sz="800"/>
            </a:br>
            <a:r>
              <a:rPr lang="en-US" sz="800"/>
              <a:t>170,176,185</a:t>
            </a:r>
          </a:p>
        </p:txBody>
      </p:sp>
      <p:sp>
        <p:nvSpPr>
          <p:cNvPr id="58" name="Rectangle 57"/>
          <p:cNvSpPr/>
          <p:nvPr userDrawn="1"/>
        </p:nvSpPr>
        <p:spPr>
          <a:xfrm>
            <a:off x="12364850" y="2309001"/>
            <a:ext cx="648000" cy="648000"/>
          </a:xfrm>
          <a:prstGeom prst="rect">
            <a:avLst/>
          </a:prstGeom>
          <a:solidFill>
            <a:srgbClr val="D4D7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>
                <a:solidFill>
                  <a:schemeClr val="tx1"/>
                </a:solidFill>
              </a:rPr>
              <a:t>RGB</a:t>
            </a:r>
            <a:br>
              <a:rPr lang="en-US" sz="800">
                <a:solidFill>
                  <a:schemeClr val="tx1"/>
                </a:solidFill>
              </a:rPr>
            </a:br>
            <a:r>
              <a:rPr lang="en-US" sz="800">
                <a:solidFill>
                  <a:schemeClr val="tx1"/>
                </a:solidFill>
              </a:rPr>
              <a:t>212,215,218</a:t>
            </a:r>
          </a:p>
        </p:txBody>
      </p:sp>
      <p:sp>
        <p:nvSpPr>
          <p:cNvPr id="59" name="Rectangle 58"/>
          <p:cNvSpPr/>
          <p:nvPr userDrawn="1"/>
        </p:nvSpPr>
        <p:spPr>
          <a:xfrm>
            <a:off x="12996106" y="2309001"/>
            <a:ext cx="648000" cy="648000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>
                <a:solidFill>
                  <a:schemeClr val="tx1"/>
                </a:solidFill>
              </a:rPr>
              <a:t>RGB</a:t>
            </a:r>
            <a:br>
              <a:rPr lang="en-US" sz="800">
                <a:solidFill>
                  <a:schemeClr val="tx1"/>
                </a:solidFill>
              </a:rPr>
            </a:br>
            <a:r>
              <a:rPr lang="en-US" sz="800">
                <a:solidFill>
                  <a:schemeClr val="tx1"/>
                </a:solidFill>
              </a:rPr>
              <a:t>252,252,252</a:t>
            </a:r>
          </a:p>
        </p:txBody>
      </p:sp>
      <p:sp>
        <p:nvSpPr>
          <p:cNvPr id="60" name="Rectangle 59"/>
          <p:cNvSpPr/>
          <p:nvPr userDrawn="1"/>
        </p:nvSpPr>
        <p:spPr>
          <a:xfrm>
            <a:off x="13627360" y="2309001"/>
            <a:ext cx="648000" cy="648000"/>
          </a:xfrm>
          <a:prstGeom prst="rect">
            <a:avLst/>
          </a:prstGeom>
          <a:solidFill>
            <a:srgbClr val="0F0F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/>
              <a:t>RGB</a:t>
            </a:r>
            <a:br>
              <a:rPr lang="en-US" sz="800"/>
            </a:br>
            <a:r>
              <a:rPr lang="en-US" sz="800"/>
              <a:t>0,0,0</a:t>
            </a:r>
          </a:p>
        </p:txBody>
      </p:sp>
    </p:spTree>
    <p:extLst>
      <p:ext uri="{BB962C8B-B14F-4D97-AF65-F5344CB8AC3E}">
        <p14:creationId xmlns:p14="http://schemas.microsoft.com/office/powerpoint/2010/main" val="1027658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B7566-2397-B34C-A2CC-6B2C163E65CF}" type="datetime1">
              <a:rPr lang="en-US" smtClean="0"/>
              <a:t>2020-09-29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FB00F-5103-4415-8460-F379ACAC24F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12738" y="5903279"/>
            <a:ext cx="10358437" cy="23336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000"/>
            </a:lvl1pPr>
          </a:lstStyle>
          <a:p>
            <a:pPr lvl="0"/>
            <a:r>
              <a:rPr lang="en-US"/>
              <a:t>Source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312738" y="6187398"/>
            <a:ext cx="10358437" cy="23336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000"/>
            </a:lvl1pPr>
          </a:lstStyle>
          <a:p>
            <a:pPr lvl="0"/>
            <a:r>
              <a:rPr lang="en-US"/>
              <a:t>Footnote</a:t>
            </a:r>
          </a:p>
        </p:txBody>
      </p:sp>
    </p:spTree>
    <p:extLst>
      <p:ext uri="{BB962C8B-B14F-4D97-AF65-F5344CB8AC3E}">
        <p14:creationId xmlns:p14="http://schemas.microsoft.com/office/powerpoint/2010/main" val="2676331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01625" y="1515890"/>
            <a:ext cx="5103495" cy="43610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5561531" y="1515890"/>
            <a:ext cx="5103495" cy="43610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8715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589512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(blac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D27068-19DC-FB41-80FB-F382A3749F58}" type="datetime1">
              <a:rPr lang="en-US" smtClean="0"/>
              <a:t>2020-09-29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CFB00F-5103-4415-8460-F379ACAC24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-1849645" y="-7374"/>
            <a:ext cx="1746212" cy="41208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0000" rtlCol="0" anchor="b"/>
          <a:lstStyle/>
          <a:p>
            <a:pPr algn="l"/>
            <a:r>
              <a:rPr lang="en-US" sz="1100"/>
              <a:t>Use Template layouts</a:t>
            </a:r>
            <a:r>
              <a:rPr lang="en-US" sz="1100" baseline="0"/>
              <a:t> when creating new slides in your presentation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36" y="558110"/>
            <a:ext cx="1484591" cy="286507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744435" y="69828"/>
            <a:ext cx="295677" cy="4885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413" y="187377"/>
            <a:ext cx="2623508" cy="407365"/>
          </a:xfrm>
          <a:prstGeom prst="rect">
            <a:avLst/>
          </a:prstGeom>
        </p:spPr>
      </p:pic>
      <p:sp>
        <p:nvSpPr>
          <p:cNvPr id="35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12738" y="5903279"/>
            <a:ext cx="10358437" cy="23336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Source</a:t>
            </a:r>
          </a:p>
        </p:txBody>
      </p:sp>
      <p:sp>
        <p:nvSpPr>
          <p:cNvPr id="36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312738" y="6187398"/>
            <a:ext cx="10358437" cy="23336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Footnote</a:t>
            </a:r>
          </a:p>
        </p:txBody>
      </p:sp>
      <p:sp>
        <p:nvSpPr>
          <p:cNvPr id="37" name="TextBox 36"/>
          <p:cNvSpPr txBox="1"/>
          <p:nvPr userDrawn="1"/>
        </p:nvSpPr>
        <p:spPr>
          <a:xfrm>
            <a:off x="8664137" y="135705"/>
            <a:ext cx="2083436" cy="330072"/>
          </a:xfrm>
          <a:prstGeom prst="rect">
            <a:avLst/>
          </a:prstGeom>
          <a:noFill/>
        </p:spPr>
        <p:txBody>
          <a:bodyPr wrap="none" lIns="72000" tIns="72000" rIns="72000" bIns="72000" rtlCol="0">
            <a:spAutoFit/>
          </a:bodyPr>
          <a:lstStyle/>
          <a:p>
            <a:pPr algn="r">
              <a:spcBef>
                <a:spcPts val="400"/>
              </a:spcBef>
            </a:pPr>
            <a:r>
              <a:rPr lang="en-US" sz="1200">
                <a:solidFill>
                  <a:schemeClr val="bg1"/>
                </a:solidFill>
              </a:rPr>
              <a:t>Strictly</a:t>
            </a:r>
            <a:r>
              <a:rPr lang="en-US" sz="1200" baseline="0">
                <a:solidFill>
                  <a:schemeClr val="bg1"/>
                </a:solidFill>
              </a:rPr>
              <a:t> private and confidential</a:t>
            </a: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38" name="Rectangle 37"/>
          <p:cNvSpPr/>
          <p:nvPr userDrawn="1"/>
        </p:nvSpPr>
        <p:spPr>
          <a:xfrm>
            <a:off x="11102338" y="139332"/>
            <a:ext cx="648000" cy="648000"/>
          </a:xfrm>
          <a:prstGeom prst="rect">
            <a:avLst/>
          </a:prstGeom>
          <a:solidFill>
            <a:srgbClr val="0005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/>
              <a:t>RGB</a:t>
            </a:r>
            <a:br>
              <a:rPr lang="en-US" sz="800"/>
            </a:br>
            <a:r>
              <a:rPr lang="en-US" sz="800"/>
              <a:t>0,5,58</a:t>
            </a:r>
          </a:p>
        </p:txBody>
      </p:sp>
      <p:sp>
        <p:nvSpPr>
          <p:cNvPr id="39" name="Rectangle 38"/>
          <p:cNvSpPr/>
          <p:nvPr userDrawn="1"/>
        </p:nvSpPr>
        <p:spPr>
          <a:xfrm>
            <a:off x="11733594" y="139332"/>
            <a:ext cx="648000" cy="648000"/>
          </a:xfrm>
          <a:prstGeom prst="rect">
            <a:avLst/>
          </a:prstGeom>
          <a:solidFill>
            <a:srgbClr val="005F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/>
              <a:t>RGB</a:t>
            </a:r>
            <a:br>
              <a:rPr lang="en-US" sz="800"/>
            </a:br>
            <a:r>
              <a:rPr lang="en-US" sz="800"/>
              <a:t>0,95,179</a:t>
            </a:r>
          </a:p>
        </p:txBody>
      </p:sp>
      <p:sp>
        <p:nvSpPr>
          <p:cNvPr id="40" name="Rectangle 39"/>
          <p:cNvSpPr/>
          <p:nvPr userDrawn="1"/>
        </p:nvSpPr>
        <p:spPr>
          <a:xfrm>
            <a:off x="12364850" y="139332"/>
            <a:ext cx="648000" cy="648000"/>
          </a:xfrm>
          <a:prstGeom prst="rect">
            <a:avLst/>
          </a:prstGeom>
          <a:solidFill>
            <a:srgbClr val="0066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/>
              <a:t>RGB</a:t>
            </a:r>
            <a:br>
              <a:rPr lang="en-US" sz="800"/>
            </a:br>
            <a:r>
              <a:rPr lang="en-US" sz="800"/>
              <a:t>0,102,191</a:t>
            </a:r>
          </a:p>
        </p:txBody>
      </p:sp>
      <p:sp>
        <p:nvSpPr>
          <p:cNvPr id="41" name="Rectangle 40"/>
          <p:cNvSpPr/>
          <p:nvPr userDrawn="1"/>
        </p:nvSpPr>
        <p:spPr>
          <a:xfrm>
            <a:off x="12996106" y="139332"/>
            <a:ext cx="648000" cy="648000"/>
          </a:xfrm>
          <a:prstGeom prst="rect">
            <a:avLst/>
          </a:prstGeom>
          <a:solidFill>
            <a:srgbClr val="006D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/>
              <a:t>RGB</a:t>
            </a:r>
            <a:br>
              <a:rPr lang="en-US" sz="800"/>
            </a:br>
            <a:r>
              <a:rPr lang="en-US" sz="800"/>
              <a:t>0,109, 204</a:t>
            </a:r>
          </a:p>
        </p:txBody>
      </p:sp>
      <p:sp>
        <p:nvSpPr>
          <p:cNvPr id="42" name="Rectangle 41"/>
          <p:cNvSpPr/>
          <p:nvPr userDrawn="1"/>
        </p:nvSpPr>
        <p:spPr>
          <a:xfrm>
            <a:off x="13627360" y="139332"/>
            <a:ext cx="648000" cy="648000"/>
          </a:xfrm>
          <a:prstGeom prst="rect">
            <a:avLst/>
          </a:prstGeom>
          <a:solidFill>
            <a:srgbClr val="0074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/>
              <a:t>RGB</a:t>
            </a:r>
            <a:br>
              <a:rPr lang="en-US" sz="800"/>
            </a:br>
            <a:r>
              <a:rPr lang="en-US" sz="800"/>
              <a:t>0,116,217</a:t>
            </a:r>
          </a:p>
        </p:txBody>
      </p:sp>
      <p:sp>
        <p:nvSpPr>
          <p:cNvPr id="43" name="Rectangle 42"/>
          <p:cNvSpPr/>
          <p:nvPr userDrawn="1"/>
        </p:nvSpPr>
        <p:spPr>
          <a:xfrm>
            <a:off x="11102338" y="867889"/>
            <a:ext cx="648000" cy="648000"/>
          </a:xfrm>
          <a:prstGeom prst="rect">
            <a:avLst/>
          </a:prstGeom>
          <a:solidFill>
            <a:srgbClr val="A2D9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>
                <a:solidFill>
                  <a:schemeClr val="tx1"/>
                </a:solidFill>
              </a:rPr>
              <a:t>RGB</a:t>
            </a:r>
            <a:br>
              <a:rPr lang="en-US" sz="800">
                <a:solidFill>
                  <a:schemeClr val="tx1"/>
                </a:solidFill>
              </a:rPr>
            </a:br>
            <a:r>
              <a:rPr lang="en-US" sz="800">
                <a:solidFill>
                  <a:schemeClr val="tx1"/>
                </a:solidFill>
              </a:rPr>
              <a:t>162,217,245</a:t>
            </a:r>
          </a:p>
        </p:txBody>
      </p:sp>
      <p:sp>
        <p:nvSpPr>
          <p:cNvPr id="44" name="Rectangle 43"/>
          <p:cNvSpPr/>
          <p:nvPr userDrawn="1"/>
        </p:nvSpPr>
        <p:spPr>
          <a:xfrm>
            <a:off x="11733594" y="867889"/>
            <a:ext cx="648000" cy="648000"/>
          </a:xfrm>
          <a:prstGeom prst="rect">
            <a:avLst/>
          </a:prstGeom>
          <a:solidFill>
            <a:srgbClr val="8FC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>
                <a:solidFill>
                  <a:schemeClr val="tx1"/>
                </a:solidFill>
              </a:rPr>
              <a:t>RGB</a:t>
            </a:r>
            <a:br>
              <a:rPr lang="en-US" sz="800">
                <a:solidFill>
                  <a:schemeClr val="tx1"/>
                </a:solidFill>
              </a:rPr>
            </a:br>
            <a:r>
              <a:rPr lang="en-US" sz="800">
                <a:solidFill>
                  <a:schemeClr val="tx1"/>
                </a:solidFill>
              </a:rPr>
              <a:t>143,192,217</a:t>
            </a:r>
          </a:p>
        </p:txBody>
      </p:sp>
      <p:sp>
        <p:nvSpPr>
          <p:cNvPr id="45" name="Rectangle 44"/>
          <p:cNvSpPr/>
          <p:nvPr userDrawn="1"/>
        </p:nvSpPr>
        <p:spPr>
          <a:xfrm>
            <a:off x="12364850" y="867889"/>
            <a:ext cx="648000" cy="648000"/>
          </a:xfrm>
          <a:prstGeom prst="rect">
            <a:avLst/>
          </a:prstGeom>
          <a:solidFill>
            <a:srgbClr val="7EAA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/>
              <a:t>RGB</a:t>
            </a:r>
            <a:br>
              <a:rPr lang="en-US" sz="800"/>
            </a:br>
            <a:r>
              <a:rPr lang="en-US" sz="800"/>
              <a:t>126,170,191</a:t>
            </a:r>
          </a:p>
        </p:txBody>
      </p:sp>
      <p:sp>
        <p:nvSpPr>
          <p:cNvPr id="46" name="Rectangle 45"/>
          <p:cNvSpPr/>
          <p:nvPr userDrawn="1"/>
        </p:nvSpPr>
        <p:spPr>
          <a:xfrm>
            <a:off x="12996106" y="867889"/>
            <a:ext cx="648000" cy="648000"/>
          </a:xfrm>
          <a:prstGeom prst="rect">
            <a:avLst/>
          </a:prstGeom>
          <a:solidFill>
            <a:srgbClr val="6D93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/>
              <a:t>RGB</a:t>
            </a:r>
            <a:br>
              <a:rPr lang="en-US" sz="800"/>
            </a:br>
            <a:r>
              <a:rPr lang="en-US" sz="800"/>
              <a:t>109,147,166</a:t>
            </a:r>
          </a:p>
        </p:txBody>
      </p:sp>
      <p:sp>
        <p:nvSpPr>
          <p:cNvPr id="47" name="Rectangle 46"/>
          <p:cNvSpPr/>
          <p:nvPr userDrawn="1"/>
        </p:nvSpPr>
        <p:spPr>
          <a:xfrm>
            <a:off x="13627360" y="867889"/>
            <a:ext cx="648000" cy="648000"/>
          </a:xfrm>
          <a:prstGeom prst="rect">
            <a:avLst/>
          </a:prstGeom>
          <a:solidFill>
            <a:srgbClr val="5D7C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/>
              <a:t>RGB</a:t>
            </a:r>
            <a:br>
              <a:rPr lang="en-US" sz="800"/>
            </a:br>
            <a:r>
              <a:rPr lang="en-US" sz="800"/>
              <a:t>93,124,140</a:t>
            </a:r>
          </a:p>
        </p:txBody>
      </p:sp>
      <p:sp>
        <p:nvSpPr>
          <p:cNvPr id="48" name="Rectangle 47"/>
          <p:cNvSpPr/>
          <p:nvPr userDrawn="1"/>
        </p:nvSpPr>
        <p:spPr>
          <a:xfrm>
            <a:off x="11102338" y="1587737"/>
            <a:ext cx="648000" cy="648000"/>
          </a:xfrm>
          <a:prstGeom prst="rect">
            <a:avLst/>
          </a:prstGeom>
          <a:solidFill>
            <a:srgbClr val="077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/>
              <a:t>RGB</a:t>
            </a:r>
            <a:br>
              <a:rPr lang="en-US" sz="800"/>
            </a:br>
            <a:r>
              <a:rPr lang="en-US" sz="800"/>
              <a:t>7,113,131</a:t>
            </a:r>
          </a:p>
        </p:txBody>
      </p:sp>
      <p:sp>
        <p:nvSpPr>
          <p:cNvPr id="49" name="Rectangle 48"/>
          <p:cNvSpPr/>
          <p:nvPr userDrawn="1"/>
        </p:nvSpPr>
        <p:spPr>
          <a:xfrm>
            <a:off x="11733594" y="1587737"/>
            <a:ext cx="648000" cy="648000"/>
          </a:xfrm>
          <a:prstGeom prst="rect">
            <a:avLst/>
          </a:prstGeom>
          <a:solidFill>
            <a:srgbClr val="0087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/>
              <a:t>RGB</a:t>
            </a:r>
            <a:br>
              <a:rPr lang="en-US" sz="800"/>
            </a:br>
            <a:r>
              <a:rPr lang="en-US" sz="800"/>
              <a:t>0,135,153</a:t>
            </a:r>
          </a:p>
        </p:txBody>
      </p:sp>
      <p:sp>
        <p:nvSpPr>
          <p:cNvPr id="50" name="Rectangle 49"/>
          <p:cNvSpPr/>
          <p:nvPr userDrawn="1"/>
        </p:nvSpPr>
        <p:spPr>
          <a:xfrm>
            <a:off x="12364850" y="1587737"/>
            <a:ext cx="648000" cy="648000"/>
          </a:xfrm>
          <a:prstGeom prst="rect">
            <a:avLst/>
          </a:prstGeom>
          <a:solidFill>
            <a:srgbClr val="009E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/>
              <a:t>RGB</a:t>
            </a:r>
            <a:br>
              <a:rPr lang="en-US" sz="800"/>
            </a:br>
            <a:r>
              <a:rPr lang="en-US" sz="800"/>
              <a:t>0,158,179</a:t>
            </a:r>
          </a:p>
        </p:txBody>
      </p:sp>
      <p:sp>
        <p:nvSpPr>
          <p:cNvPr id="51" name="Rectangle 50"/>
          <p:cNvSpPr/>
          <p:nvPr userDrawn="1"/>
        </p:nvSpPr>
        <p:spPr>
          <a:xfrm>
            <a:off x="12996106" y="1587737"/>
            <a:ext cx="648000" cy="648000"/>
          </a:xfrm>
          <a:prstGeom prst="rect">
            <a:avLst/>
          </a:prstGeom>
          <a:solidFill>
            <a:srgbClr val="00B4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/>
              <a:t>RGB</a:t>
            </a:r>
            <a:br>
              <a:rPr lang="en-US" sz="800"/>
            </a:br>
            <a:r>
              <a:rPr lang="en-US" sz="800"/>
              <a:t>0,180,204</a:t>
            </a:r>
          </a:p>
        </p:txBody>
      </p:sp>
      <p:sp>
        <p:nvSpPr>
          <p:cNvPr id="52" name="Rectangle 51"/>
          <p:cNvSpPr/>
          <p:nvPr userDrawn="1"/>
        </p:nvSpPr>
        <p:spPr>
          <a:xfrm>
            <a:off x="13627360" y="1587737"/>
            <a:ext cx="648000" cy="648000"/>
          </a:xfrm>
          <a:prstGeom prst="rect">
            <a:avLst/>
          </a:prstGeom>
          <a:solidFill>
            <a:srgbClr val="00C7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/>
              <a:t>RGB</a:t>
            </a:r>
            <a:br>
              <a:rPr lang="en-US" sz="800"/>
            </a:br>
            <a:r>
              <a:rPr lang="en-US" sz="800"/>
              <a:t>0,199,225</a:t>
            </a:r>
          </a:p>
        </p:txBody>
      </p:sp>
      <p:sp>
        <p:nvSpPr>
          <p:cNvPr id="53" name="Rectangle 52"/>
          <p:cNvSpPr/>
          <p:nvPr userDrawn="1"/>
        </p:nvSpPr>
        <p:spPr>
          <a:xfrm>
            <a:off x="11100985" y="3406444"/>
            <a:ext cx="648000" cy="64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/>
              <a:t>RGB</a:t>
            </a:r>
            <a:br>
              <a:rPr lang="en-US" sz="800"/>
            </a:br>
            <a:r>
              <a:rPr lang="en-US" sz="800"/>
              <a:t>253,31,5</a:t>
            </a:r>
          </a:p>
        </p:txBody>
      </p:sp>
      <p:sp>
        <p:nvSpPr>
          <p:cNvPr id="54" name="Rectangle 53"/>
          <p:cNvSpPr/>
          <p:nvPr userDrawn="1"/>
        </p:nvSpPr>
        <p:spPr>
          <a:xfrm>
            <a:off x="11732579" y="3406444"/>
            <a:ext cx="648000" cy="64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/>
              <a:t>RGB</a:t>
            </a:r>
            <a:br>
              <a:rPr lang="en-US" sz="800"/>
            </a:br>
            <a:r>
              <a:rPr lang="en-US" sz="800"/>
              <a:t>254,81,183</a:t>
            </a:r>
          </a:p>
        </p:txBody>
      </p:sp>
      <p:sp>
        <p:nvSpPr>
          <p:cNvPr id="55" name="Rectangle 54"/>
          <p:cNvSpPr/>
          <p:nvPr userDrawn="1"/>
        </p:nvSpPr>
        <p:spPr>
          <a:xfrm>
            <a:off x="12364173" y="3406444"/>
            <a:ext cx="648000" cy="64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>
                <a:solidFill>
                  <a:schemeClr val="tx1"/>
                </a:solidFill>
              </a:rPr>
              <a:t>RGB</a:t>
            </a:r>
            <a:br>
              <a:rPr lang="en-US" sz="800">
                <a:solidFill>
                  <a:schemeClr val="tx1"/>
                </a:solidFill>
              </a:rPr>
            </a:br>
            <a:r>
              <a:rPr lang="en-US" sz="800">
                <a:solidFill>
                  <a:schemeClr val="tx1"/>
                </a:solidFill>
              </a:rPr>
              <a:t>255,199,1</a:t>
            </a:r>
          </a:p>
        </p:txBody>
      </p:sp>
      <p:sp>
        <p:nvSpPr>
          <p:cNvPr id="56" name="TextBox 55"/>
          <p:cNvSpPr txBox="1"/>
          <p:nvPr userDrawn="1"/>
        </p:nvSpPr>
        <p:spPr>
          <a:xfrm>
            <a:off x="11009389" y="-117982"/>
            <a:ext cx="10855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/>
              <a:t>Primary colors</a:t>
            </a:r>
          </a:p>
        </p:txBody>
      </p:sp>
      <p:sp>
        <p:nvSpPr>
          <p:cNvPr id="57" name="TextBox 56"/>
          <p:cNvSpPr txBox="1"/>
          <p:nvPr userDrawn="1"/>
        </p:nvSpPr>
        <p:spPr>
          <a:xfrm>
            <a:off x="11009389" y="3119918"/>
            <a:ext cx="9332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/>
              <a:t>Accent colors</a:t>
            </a:r>
          </a:p>
        </p:txBody>
      </p:sp>
      <p:sp>
        <p:nvSpPr>
          <p:cNvPr id="58" name="Rectangle 57"/>
          <p:cNvSpPr/>
          <p:nvPr userDrawn="1"/>
        </p:nvSpPr>
        <p:spPr>
          <a:xfrm>
            <a:off x="11102338" y="2309001"/>
            <a:ext cx="648000" cy="648000"/>
          </a:xfrm>
          <a:prstGeom prst="rect">
            <a:avLst/>
          </a:prstGeom>
          <a:solidFill>
            <a:srgbClr val="6670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/>
              <a:t>RGB</a:t>
            </a:r>
            <a:br>
              <a:rPr lang="en-US" sz="800"/>
            </a:br>
            <a:r>
              <a:rPr lang="en-US" sz="800"/>
              <a:t>102,112,123</a:t>
            </a:r>
          </a:p>
        </p:txBody>
      </p:sp>
      <p:sp>
        <p:nvSpPr>
          <p:cNvPr id="59" name="Rectangle 58"/>
          <p:cNvSpPr/>
          <p:nvPr userDrawn="1"/>
        </p:nvSpPr>
        <p:spPr>
          <a:xfrm>
            <a:off x="11733594" y="2309001"/>
            <a:ext cx="648000" cy="648000"/>
          </a:xfrm>
          <a:prstGeom prst="rect">
            <a:avLst/>
          </a:prstGeom>
          <a:solidFill>
            <a:srgbClr val="AAB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/>
              <a:t>RGB</a:t>
            </a:r>
            <a:br>
              <a:rPr lang="en-US" sz="800"/>
            </a:br>
            <a:r>
              <a:rPr lang="en-US" sz="800"/>
              <a:t>170,176,185</a:t>
            </a:r>
          </a:p>
        </p:txBody>
      </p:sp>
      <p:sp>
        <p:nvSpPr>
          <p:cNvPr id="60" name="Rectangle 59"/>
          <p:cNvSpPr/>
          <p:nvPr userDrawn="1"/>
        </p:nvSpPr>
        <p:spPr>
          <a:xfrm>
            <a:off x="12364850" y="2309001"/>
            <a:ext cx="648000" cy="648000"/>
          </a:xfrm>
          <a:prstGeom prst="rect">
            <a:avLst/>
          </a:prstGeom>
          <a:solidFill>
            <a:srgbClr val="D4D7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>
                <a:solidFill>
                  <a:schemeClr val="tx1"/>
                </a:solidFill>
              </a:rPr>
              <a:t>RGB</a:t>
            </a:r>
            <a:br>
              <a:rPr lang="en-US" sz="800">
                <a:solidFill>
                  <a:schemeClr val="tx1"/>
                </a:solidFill>
              </a:rPr>
            </a:br>
            <a:r>
              <a:rPr lang="en-US" sz="800">
                <a:solidFill>
                  <a:schemeClr val="tx1"/>
                </a:solidFill>
              </a:rPr>
              <a:t>212,215,218</a:t>
            </a:r>
          </a:p>
        </p:txBody>
      </p:sp>
      <p:sp>
        <p:nvSpPr>
          <p:cNvPr id="61" name="Rectangle 60"/>
          <p:cNvSpPr/>
          <p:nvPr userDrawn="1"/>
        </p:nvSpPr>
        <p:spPr>
          <a:xfrm>
            <a:off x="12996106" y="2309001"/>
            <a:ext cx="648000" cy="648000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>
                <a:solidFill>
                  <a:schemeClr val="tx1"/>
                </a:solidFill>
              </a:rPr>
              <a:t>RGB</a:t>
            </a:r>
            <a:br>
              <a:rPr lang="en-US" sz="800">
                <a:solidFill>
                  <a:schemeClr val="tx1"/>
                </a:solidFill>
              </a:rPr>
            </a:br>
            <a:r>
              <a:rPr lang="en-US" sz="800">
                <a:solidFill>
                  <a:schemeClr val="tx1"/>
                </a:solidFill>
              </a:rPr>
              <a:t>252,252,252</a:t>
            </a:r>
          </a:p>
        </p:txBody>
      </p:sp>
      <p:sp>
        <p:nvSpPr>
          <p:cNvPr id="62" name="Rectangle 61"/>
          <p:cNvSpPr/>
          <p:nvPr userDrawn="1"/>
        </p:nvSpPr>
        <p:spPr>
          <a:xfrm>
            <a:off x="13627360" y="2309001"/>
            <a:ext cx="648000" cy="648000"/>
          </a:xfrm>
          <a:prstGeom prst="rect">
            <a:avLst/>
          </a:prstGeom>
          <a:solidFill>
            <a:srgbClr val="0F0F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/>
              <a:t>RGB</a:t>
            </a:r>
            <a:br>
              <a:rPr lang="en-US" sz="800"/>
            </a:br>
            <a:r>
              <a:rPr lang="en-US" sz="800"/>
              <a:t>0,0,0</a:t>
            </a:r>
          </a:p>
        </p:txBody>
      </p:sp>
    </p:spTree>
    <p:extLst>
      <p:ext uri="{BB962C8B-B14F-4D97-AF65-F5344CB8AC3E}">
        <p14:creationId xmlns:p14="http://schemas.microsoft.com/office/powerpoint/2010/main" val="1395230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21" Type="http://schemas.openxmlformats.org/officeDocument/2006/relationships/vmlDrawing" Target="../drawings/vmlDrawing1.v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oleObject" Target="../embeddings/oleObject1.bin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ags" Target="../tags/tag3.xml"/><Relationship Id="rId28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ags" Target="../tags/tag2.xml"/><Relationship Id="rId27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>
            <a:extLst>
              <a:ext uri="{FF2B5EF4-FFF2-40B4-BE49-F238E27FC236}">
                <a16:creationId xmlns:a16="http://schemas.microsoft.com/office/drawing/2014/main" id="{EEDC237A-44F5-45F2-A295-ADF91BDF836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6" name="think-cell Slide" r:id="rId24" imgW="473" imgH="476" progId="TCLayout.ActiveDocument.1">
                  <p:embed/>
                </p:oleObj>
              </mc:Choice>
              <mc:Fallback>
                <p:oleObj name="think-cell Slide" r:id="rId24" imgW="473" imgH="476" progId="TCLayout.ActiveDocument.1">
                  <p:embed/>
                  <p:pic>
                    <p:nvPicPr>
                      <p:cNvPr id="12" name="Object 11" hidden="1">
                        <a:extLst>
                          <a:ext uri="{FF2B5EF4-FFF2-40B4-BE49-F238E27FC236}">
                            <a16:creationId xmlns:a16="http://schemas.microsoft.com/office/drawing/2014/main" id="{EEDC237A-44F5-45F2-A295-ADF91BDF836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id="{BD8CF011-E1AF-4742-B328-9CB6067D9397}"/>
              </a:ext>
            </a:extLst>
          </p:cNvPr>
          <p:cNvSpPr/>
          <p:nvPr userDrawn="1">
            <p:custDataLst>
              <p:tags r:id="rId2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800" b="0" i="0" baseline="0">
              <a:latin typeface="Swedish Gothic Thin Italic" panose="00000300000000000000" pitchFamily="50" charset="0"/>
              <a:ea typeface="+mj-ea"/>
              <a:cs typeface="+mj-cs"/>
              <a:sym typeface="Swedish Gothic Thin" panose="00000300000000000000" pitchFamily="50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-1849645" y="-7374"/>
            <a:ext cx="1746212" cy="41208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0000" rtlCol="0" anchor="b"/>
          <a:lstStyle/>
          <a:p>
            <a:pPr algn="l"/>
            <a:r>
              <a:rPr lang="en-US" sz="1100"/>
              <a:t>Use Template layouts</a:t>
            </a:r>
            <a:r>
              <a:rPr lang="en-US" sz="1100" baseline="0"/>
              <a:t> when creating new slides in your presentation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1625" y="848995"/>
            <a:ext cx="10363401" cy="492443"/>
          </a:xfrm>
          <a:prstGeom prst="rect">
            <a:avLst/>
          </a:prstGeom>
        </p:spPr>
        <p:txBody>
          <a:bodyPr vert="horz" lIns="72000" tIns="72000" rIns="72000" bIns="5400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625" y="1515890"/>
            <a:ext cx="10363401" cy="4361036"/>
          </a:xfrm>
          <a:prstGeom prst="rect">
            <a:avLst/>
          </a:prstGeom>
        </p:spPr>
        <p:txBody>
          <a:bodyPr vert="horz" lIns="72000" tIns="72000" rIns="72000" bIns="5400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89508" y="6481720"/>
            <a:ext cx="2468880" cy="175182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B44328-AAA9-944F-B958-848BD50B3A8D}" type="datetime1">
              <a:rPr lang="en-US" smtClean="0"/>
              <a:t>2020-09-29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3234" y="6481720"/>
            <a:ext cx="3703320" cy="175182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79026" y="6481720"/>
            <a:ext cx="486000" cy="175182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FB00F-5103-4415-8460-F379ACAC24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-1744436" y="558110"/>
            <a:ext cx="1484591" cy="286507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7"/>
          <a:stretch>
            <a:fillRect/>
          </a:stretch>
        </p:blipFill>
        <p:spPr>
          <a:xfrm>
            <a:off x="-1744435" y="69828"/>
            <a:ext cx="295677" cy="4885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412" y="187377"/>
            <a:ext cx="2623508" cy="407365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8664137" y="135705"/>
            <a:ext cx="2083436" cy="330072"/>
          </a:xfrm>
          <a:prstGeom prst="rect">
            <a:avLst/>
          </a:prstGeom>
          <a:noFill/>
        </p:spPr>
        <p:txBody>
          <a:bodyPr wrap="none" lIns="72000" tIns="72000" rIns="72000" bIns="72000" rtlCol="0">
            <a:spAutoFit/>
          </a:bodyPr>
          <a:lstStyle/>
          <a:p>
            <a:pPr algn="r">
              <a:spcBef>
                <a:spcPts val="400"/>
              </a:spcBef>
            </a:pPr>
            <a:r>
              <a:rPr lang="en-US" sz="1200"/>
              <a:t>Strictly</a:t>
            </a:r>
            <a:r>
              <a:rPr lang="en-US" sz="1200" baseline="0"/>
              <a:t> private and confidential</a:t>
            </a:r>
            <a:endParaRPr lang="en-US" sz="1200"/>
          </a:p>
        </p:txBody>
      </p:sp>
      <p:sp>
        <p:nvSpPr>
          <p:cNvPr id="35" name="Rectangle 34"/>
          <p:cNvSpPr/>
          <p:nvPr userDrawn="1"/>
        </p:nvSpPr>
        <p:spPr>
          <a:xfrm>
            <a:off x="11102338" y="139332"/>
            <a:ext cx="648000" cy="648000"/>
          </a:xfrm>
          <a:prstGeom prst="rect">
            <a:avLst/>
          </a:prstGeom>
          <a:solidFill>
            <a:srgbClr val="0005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/>
              <a:t>RGB</a:t>
            </a:r>
            <a:br>
              <a:rPr lang="en-US" sz="800"/>
            </a:br>
            <a:r>
              <a:rPr lang="en-US" sz="800"/>
              <a:t>0,5,58</a:t>
            </a:r>
          </a:p>
        </p:txBody>
      </p:sp>
      <p:sp>
        <p:nvSpPr>
          <p:cNvPr id="36" name="Rectangle 35"/>
          <p:cNvSpPr/>
          <p:nvPr userDrawn="1"/>
        </p:nvSpPr>
        <p:spPr>
          <a:xfrm>
            <a:off x="11733594" y="139332"/>
            <a:ext cx="648000" cy="648000"/>
          </a:xfrm>
          <a:prstGeom prst="rect">
            <a:avLst/>
          </a:prstGeom>
          <a:solidFill>
            <a:srgbClr val="005F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/>
              <a:t>RGB</a:t>
            </a:r>
            <a:br>
              <a:rPr lang="en-US" sz="800"/>
            </a:br>
            <a:r>
              <a:rPr lang="en-US" sz="800"/>
              <a:t>0,95,179</a:t>
            </a:r>
          </a:p>
        </p:txBody>
      </p:sp>
      <p:sp>
        <p:nvSpPr>
          <p:cNvPr id="37" name="Rectangle 36"/>
          <p:cNvSpPr/>
          <p:nvPr userDrawn="1"/>
        </p:nvSpPr>
        <p:spPr>
          <a:xfrm>
            <a:off x="12364850" y="139332"/>
            <a:ext cx="648000" cy="648000"/>
          </a:xfrm>
          <a:prstGeom prst="rect">
            <a:avLst/>
          </a:prstGeom>
          <a:solidFill>
            <a:srgbClr val="0066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/>
              <a:t>RGB</a:t>
            </a:r>
            <a:br>
              <a:rPr lang="en-US" sz="800"/>
            </a:br>
            <a:r>
              <a:rPr lang="en-US" sz="800"/>
              <a:t>0,102,191</a:t>
            </a:r>
          </a:p>
        </p:txBody>
      </p:sp>
      <p:sp>
        <p:nvSpPr>
          <p:cNvPr id="38" name="Rectangle 37"/>
          <p:cNvSpPr/>
          <p:nvPr userDrawn="1"/>
        </p:nvSpPr>
        <p:spPr>
          <a:xfrm>
            <a:off x="12996106" y="139332"/>
            <a:ext cx="648000" cy="648000"/>
          </a:xfrm>
          <a:prstGeom prst="rect">
            <a:avLst/>
          </a:prstGeom>
          <a:solidFill>
            <a:srgbClr val="006D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/>
              <a:t>RGB</a:t>
            </a:r>
            <a:br>
              <a:rPr lang="en-US" sz="800"/>
            </a:br>
            <a:r>
              <a:rPr lang="en-US" sz="800"/>
              <a:t>0,109, 204</a:t>
            </a:r>
          </a:p>
        </p:txBody>
      </p:sp>
      <p:sp>
        <p:nvSpPr>
          <p:cNvPr id="39" name="Rectangle 38"/>
          <p:cNvSpPr/>
          <p:nvPr userDrawn="1"/>
        </p:nvSpPr>
        <p:spPr>
          <a:xfrm>
            <a:off x="13627360" y="139332"/>
            <a:ext cx="648000" cy="648000"/>
          </a:xfrm>
          <a:prstGeom prst="rect">
            <a:avLst/>
          </a:prstGeom>
          <a:solidFill>
            <a:srgbClr val="0074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/>
              <a:t>RGB</a:t>
            </a:r>
            <a:br>
              <a:rPr lang="en-US" sz="800"/>
            </a:br>
            <a:r>
              <a:rPr lang="en-US" sz="800"/>
              <a:t>0,116,217</a:t>
            </a:r>
          </a:p>
        </p:txBody>
      </p:sp>
      <p:sp>
        <p:nvSpPr>
          <p:cNvPr id="40" name="Rectangle 39"/>
          <p:cNvSpPr/>
          <p:nvPr userDrawn="1"/>
        </p:nvSpPr>
        <p:spPr>
          <a:xfrm>
            <a:off x="11102338" y="867889"/>
            <a:ext cx="648000" cy="648000"/>
          </a:xfrm>
          <a:prstGeom prst="rect">
            <a:avLst/>
          </a:prstGeom>
          <a:solidFill>
            <a:srgbClr val="A2D9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>
                <a:solidFill>
                  <a:schemeClr val="tx1"/>
                </a:solidFill>
              </a:rPr>
              <a:t>RGB</a:t>
            </a:r>
            <a:br>
              <a:rPr lang="en-US" sz="800">
                <a:solidFill>
                  <a:schemeClr val="tx1"/>
                </a:solidFill>
              </a:rPr>
            </a:br>
            <a:r>
              <a:rPr lang="en-US" sz="800">
                <a:solidFill>
                  <a:schemeClr val="tx1"/>
                </a:solidFill>
              </a:rPr>
              <a:t>162,217,245</a:t>
            </a:r>
          </a:p>
        </p:txBody>
      </p:sp>
      <p:sp>
        <p:nvSpPr>
          <p:cNvPr id="41" name="Rectangle 40"/>
          <p:cNvSpPr/>
          <p:nvPr userDrawn="1"/>
        </p:nvSpPr>
        <p:spPr>
          <a:xfrm>
            <a:off x="11733594" y="867889"/>
            <a:ext cx="648000" cy="648000"/>
          </a:xfrm>
          <a:prstGeom prst="rect">
            <a:avLst/>
          </a:prstGeom>
          <a:solidFill>
            <a:srgbClr val="8FC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>
                <a:solidFill>
                  <a:schemeClr val="tx1"/>
                </a:solidFill>
              </a:rPr>
              <a:t>RGB</a:t>
            </a:r>
            <a:br>
              <a:rPr lang="en-US" sz="800">
                <a:solidFill>
                  <a:schemeClr val="tx1"/>
                </a:solidFill>
              </a:rPr>
            </a:br>
            <a:r>
              <a:rPr lang="en-US" sz="800">
                <a:solidFill>
                  <a:schemeClr val="tx1"/>
                </a:solidFill>
              </a:rPr>
              <a:t>143,192,217</a:t>
            </a:r>
          </a:p>
        </p:txBody>
      </p:sp>
      <p:sp>
        <p:nvSpPr>
          <p:cNvPr id="42" name="Rectangle 41"/>
          <p:cNvSpPr/>
          <p:nvPr userDrawn="1"/>
        </p:nvSpPr>
        <p:spPr>
          <a:xfrm>
            <a:off x="12364850" y="867889"/>
            <a:ext cx="648000" cy="648000"/>
          </a:xfrm>
          <a:prstGeom prst="rect">
            <a:avLst/>
          </a:prstGeom>
          <a:solidFill>
            <a:srgbClr val="7EAA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/>
              <a:t>RGB</a:t>
            </a:r>
            <a:br>
              <a:rPr lang="en-US" sz="800"/>
            </a:br>
            <a:r>
              <a:rPr lang="en-US" sz="800"/>
              <a:t>126,170,191</a:t>
            </a:r>
          </a:p>
        </p:txBody>
      </p:sp>
      <p:sp>
        <p:nvSpPr>
          <p:cNvPr id="43" name="Rectangle 42"/>
          <p:cNvSpPr/>
          <p:nvPr userDrawn="1"/>
        </p:nvSpPr>
        <p:spPr>
          <a:xfrm>
            <a:off x="12996106" y="867889"/>
            <a:ext cx="648000" cy="648000"/>
          </a:xfrm>
          <a:prstGeom prst="rect">
            <a:avLst/>
          </a:prstGeom>
          <a:solidFill>
            <a:srgbClr val="6D93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/>
              <a:t>RGB</a:t>
            </a:r>
            <a:br>
              <a:rPr lang="en-US" sz="800"/>
            </a:br>
            <a:r>
              <a:rPr lang="en-US" sz="800"/>
              <a:t>109,147,166</a:t>
            </a:r>
          </a:p>
        </p:txBody>
      </p:sp>
      <p:sp>
        <p:nvSpPr>
          <p:cNvPr id="44" name="Rectangle 43"/>
          <p:cNvSpPr/>
          <p:nvPr userDrawn="1"/>
        </p:nvSpPr>
        <p:spPr>
          <a:xfrm>
            <a:off x="13627360" y="867889"/>
            <a:ext cx="648000" cy="648000"/>
          </a:xfrm>
          <a:prstGeom prst="rect">
            <a:avLst/>
          </a:prstGeom>
          <a:solidFill>
            <a:srgbClr val="5D7C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/>
              <a:t>RGB</a:t>
            </a:r>
            <a:br>
              <a:rPr lang="en-US" sz="800"/>
            </a:br>
            <a:r>
              <a:rPr lang="en-US" sz="800"/>
              <a:t>93,124,140</a:t>
            </a:r>
          </a:p>
        </p:txBody>
      </p:sp>
      <p:sp>
        <p:nvSpPr>
          <p:cNvPr id="45" name="Rectangle 44"/>
          <p:cNvSpPr/>
          <p:nvPr userDrawn="1"/>
        </p:nvSpPr>
        <p:spPr>
          <a:xfrm>
            <a:off x="11102338" y="1587737"/>
            <a:ext cx="648000" cy="648000"/>
          </a:xfrm>
          <a:prstGeom prst="rect">
            <a:avLst/>
          </a:prstGeom>
          <a:solidFill>
            <a:srgbClr val="077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/>
              <a:t>RGB</a:t>
            </a:r>
            <a:br>
              <a:rPr lang="en-US" sz="800"/>
            </a:br>
            <a:r>
              <a:rPr lang="en-US" sz="800"/>
              <a:t>7,113,131</a:t>
            </a:r>
          </a:p>
        </p:txBody>
      </p:sp>
      <p:sp>
        <p:nvSpPr>
          <p:cNvPr id="46" name="Rectangle 45"/>
          <p:cNvSpPr/>
          <p:nvPr userDrawn="1"/>
        </p:nvSpPr>
        <p:spPr>
          <a:xfrm>
            <a:off x="11733594" y="1587737"/>
            <a:ext cx="648000" cy="648000"/>
          </a:xfrm>
          <a:prstGeom prst="rect">
            <a:avLst/>
          </a:prstGeom>
          <a:solidFill>
            <a:srgbClr val="0087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/>
              <a:t>RGB</a:t>
            </a:r>
            <a:br>
              <a:rPr lang="en-US" sz="800"/>
            </a:br>
            <a:r>
              <a:rPr lang="en-US" sz="800"/>
              <a:t>0,135,153</a:t>
            </a:r>
          </a:p>
        </p:txBody>
      </p:sp>
      <p:sp>
        <p:nvSpPr>
          <p:cNvPr id="47" name="Rectangle 46"/>
          <p:cNvSpPr/>
          <p:nvPr userDrawn="1"/>
        </p:nvSpPr>
        <p:spPr>
          <a:xfrm>
            <a:off x="12364850" y="1587737"/>
            <a:ext cx="648000" cy="648000"/>
          </a:xfrm>
          <a:prstGeom prst="rect">
            <a:avLst/>
          </a:prstGeom>
          <a:solidFill>
            <a:srgbClr val="009E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/>
              <a:t>RGB</a:t>
            </a:r>
            <a:br>
              <a:rPr lang="en-US" sz="800"/>
            </a:br>
            <a:r>
              <a:rPr lang="en-US" sz="800"/>
              <a:t>0,158,179</a:t>
            </a:r>
          </a:p>
        </p:txBody>
      </p:sp>
      <p:sp>
        <p:nvSpPr>
          <p:cNvPr id="48" name="Rectangle 47"/>
          <p:cNvSpPr/>
          <p:nvPr userDrawn="1"/>
        </p:nvSpPr>
        <p:spPr>
          <a:xfrm>
            <a:off x="12996106" y="1587737"/>
            <a:ext cx="648000" cy="648000"/>
          </a:xfrm>
          <a:prstGeom prst="rect">
            <a:avLst/>
          </a:prstGeom>
          <a:solidFill>
            <a:srgbClr val="00B4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/>
              <a:t>RGB</a:t>
            </a:r>
            <a:br>
              <a:rPr lang="en-US" sz="800"/>
            </a:br>
            <a:r>
              <a:rPr lang="en-US" sz="800"/>
              <a:t>0,180,204</a:t>
            </a:r>
          </a:p>
        </p:txBody>
      </p:sp>
      <p:sp>
        <p:nvSpPr>
          <p:cNvPr id="49" name="Rectangle 48"/>
          <p:cNvSpPr/>
          <p:nvPr userDrawn="1"/>
        </p:nvSpPr>
        <p:spPr>
          <a:xfrm>
            <a:off x="13627360" y="1587737"/>
            <a:ext cx="648000" cy="648000"/>
          </a:xfrm>
          <a:prstGeom prst="rect">
            <a:avLst/>
          </a:prstGeom>
          <a:solidFill>
            <a:srgbClr val="00C7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/>
              <a:t>RGB</a:t>
            </a:r>
            <a:br>
              <a:rPr lang="en-US" sz="800"/>
            </a:br>
            <a:r>
              <a:rPr lang="en-US" sz="800"/>
              <a:t>0,199,225</a:t>
            </a:r>
          </a:p>
        </p:txBody>
      </p:sp>
      <p:sp>
        <p:nvSpPr>
          <p:cNvPr id="50" name="Rectangle 49"/>
          <p:cNvSpPr/>
          <p:nvPr userDrawn="1"/>
        </p:nvSpPr>
        <p:spPr>
          <a:xfrm>
            <a:off x="11100985" y="3406444"/>
            <a:ext cx="648000" cy="64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/>
              <a:t>RGB</a:t>
            </a:r>
            <a:br>
              <a:rPr lang="en-US" sz="800"/>
            </a:br>
            <a:r>
              <a:rPr lang="en-US" sz="800"/>
              <a:t>253,31,5</a:t>
            </a:r>
          </a:p>
        </p:txBody>
      </p:sp>
      <p:sp>
        <p:nvSpPr>
          <p:cNvPr id="51" name="Rectangle 50"/>
          <p:cNvSpPr/>
          <p:nvPr userDrawn="1"/>
        </p:nvSpPr>
        <p:spPr>
          <a:xfrm>
            <a:off x="11732579" y="3406444"/>
            <a:ext cx="648000" cy="64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/>
              <a:t>RGB</a:t>
            </a:r>
            <a:br>
              <a:rPr lang="en-US" sz="800"/>
            </a:br>
            <a:r>
              <a:rPr lang="en-US" sz="800"/>
              <a:t>254,81,183</a:t>
            </a:r>
          </a:p>
        </p:txBody>
      </p:sp>
      <p:sp>
        <p:nvSpPr>
          <p:cNvPr id="52" name="Rectangle 51"/>
          <p:cNvSpPr/>
          <p:nvPr userDrawn="1"/>
        </p:nvSpPr>
        <p:spPr>
          <a:xfrm>
            <a:off x="12364173" y="3406444"/>
            <a:ext cx="648000" cy="64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>
                <a:solidFill>
                  <a:schemeClr val="tx1"/>
                </a:solidFill>
              </a:rPr>
              <a:t>RGB</a:t>
            </a:r>
            <a:br>
              <a:rPr lang="en-US" sz="800">
                <a:solidFill>
                  <a:schemeClr val="tx1"/>
                </a:solidFill>
              </a:rPr>
            </a:br>
            <a:r>
              <a:rPr lang="en-US" sz="800">
                <a:solidFill>
                  <a:schemeClr val="tx1"/>
                </a:solidFill>
              </a:rPr>
              <a:t>255,199,1</a:t>
            </a:r>
          </a:p>
        </p:txBody>
      </p:sp>
      <p:sp>
        <p:nvSpPr>
          <p:cNvPr id="53" name="TextBox 52"/>
          <p:cNvSpPr txBox="1"/>
          <p:nvPr userDrawn="1"/>
        </p:nvSpPr>
        <p:spPr>
          <a:xfrm>
            <a:off x="11009389" y="-117982"/>
            <a:ext cx="10855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/>
              <a:t>Primary colors</a:t>
            </a:r>
          </a:p>
        </p:txBody>
      </p:sp>
      <p:sp>
        <p:nvSpPr>
          <p:cNvPr id="54" name="TextBox 53"/>
          <p:cNvSpPr txBox="1"/>
          <p:nvPr userDrawn="1"/>
        </p:nvSpPr>
        <p:spPr>
          <a:xfrm>
            <a:off x="11009389" y="3119918"/>
            <a:ext cx="9332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/>
              <a:t>Accent colors</a:t>
            </a:r>
          </a:p>
        </p:txBody>
      </p:sp>
      <p:sp>
        <p:nvSpPr>
          <p:cNvPr id="55" name="Rectangle 54"/>
          <p:cNvSpPr/>
          <p:nvPr userDrawn="1"/>
        </p:nvSpPr>
        <p:spPr>
          <a:xfrm>
            <a:off x="11102338" y="2309001"/>
            <a:ext cx="648000" cy="648000"/>
          </a:xfrm>
          <a:prstGeom prst="rect">
            <a:avLst/>
          </a:prstGeom>
          <a:solidFill>
            <a:srgbClr val="6670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/>
              <a:t>RGB</a:t>
            </a:r>
            <a:br>
              <a:rPr lang="en-US" sz="800"/>
            </a:br>
            <a:r>
              <a:rPr lang="en-US" sz="800"/>
              <a:t>102,112,123</a:t>
            </a:r>
          </a:p>
        </p:txBody>
      </p:sp>
      <p:sp>
        <p:nvSpPr>
          <p:cNvPr id="56" name="Rectangle 55"/>
          <p:cNvSpPr/>
          <p:nvPr userDrawn="1"/>
        </p:nvSpPr>
        <p:spPr>
          <a:xfrm>
            <a:off x="11733594" y="2309001"/>
            <a:ext cx="648000" cy="648000"/>
          </a:xfrm>
          <a:prstGeom prst="rect">
            <a:avLst/>
          </a:prstGeom>
          <a:solidFill>
            <a:srgbClr val="AAB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/>
              <a:t>RGB</a:t>
            </a:r>
            <a:br>
              <a:rPr lang="en-US" sz="800"/>
            </a:br>
            <a:r>
              <a:rPr lang="en-US" sz="800"/>
              <a:t>170,176,185</a:t>
            </a:r>
          </a:p>
        </p:txBody>
      </p:sp>
      <p:sp>
        <p:nvSpPr>
          <p:cNvPr id="57" name="Rectangle 56"/>
          <p:cNvSpPr/>
          <p:nvPr userDrawn="1"/>
        </p:nvSpPr>
        <p:spPr>
          <a:xfrm>
            <a:off x="12364850" y="2309001"/>
            <a:ext cx="648000" cy="648000"/>
          </a:xfrm>
          <a:prstGeom prst="rect">
            <a:avLst/>
          </a:prstGeom>
          <a:solidFill>
            <a:srgbClr val="D4D7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>
                <a:solidFill>
                  <a:schemeClr val="tx1"/>
                </a:solidFill>
              </a:rPr>
              <a:t>RGB</a:t>
            </a:r>
            <a:br>
              <a:rPr lang="en-US" sz="800">
                <a:solidFill>
                  <a:schemeClr val="tx1"/>
                </a:solidFill>
              </a:rPr>
            </a:br>
            <a:r>
              <a:rPr lang="en-US" sz="800">
                <a:solidFill>
                  <a:schemeClr val="tx1"/>
                </a:solidFill>
              </a:rPr>
              <a:t>212,215,218</a:t>
            </a:r>
          </a:p>
        </p:txBody>
      </p:sp>
      <p:sp>
        <p:nvSpPr>
          <p:cNvPr id="58" name="Rectangle 57"/>
          <p:cNvSpPr/>
          <p:nvPr userDrawn="1"/>
        </p:nvSpPr>
        <p:spPr>
          <a:xfrm>
            <a:off x="12996106" y="2309001"/>
            <a:ext cx="648000" cy="648000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>
                <a:solidFill>
                  <a:schemeClr val="tx1"/>
                </a:solidFill>
              </a:rPr>
              <a:t>RGB</a:t>
            </a:r>
            <a:br>
              <a:rPr lang="en-US" sz="800">
                <a:solidFill>
                  <a:schemeClr val="tx1"/>
                </a:solidFill>
              </a:rPr>
            </a:br>
            <a:r>
              <a:rPr lang="en-US" sz="800">
                <a:solidFill>
                  <a:schemeClr val="tx1"/>
                </a:solidFill>
              </a:rPr>
              <a:t>252,252,252</a:t>
            </a:r>
          </a:p>
        </p:txBody>
      </p:sp>
      <p:sp>
        <p:nvSpPr>
          <p:cNvPr id="59" name="Rectangle 58"/>
          <p:cNvSpPr/>
          <p:nvPr userDrawn="1"/>
        </p:nvSpPr>
        <p:spPr>
          <a:xfrm>
            <a:off x="13627360" y="2309001"/>
            <a:ext cx="648000" cy="648000"/>
          </a:xfrm>
          <a:prstGeom prst="rect">
            <a:avLst/>
          </a:prstGeom>
          <a:solidFill>
            <a:srgbClr val="0F0F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/>
              <a:t>RGB</a:t>
            </a:r>
            <a:br>
              <a:rPr lang="en-US" sz="800"/>
            </a:br>
            <a:r>
              <a:rPr lang="en-US" sz="800"/>
              <a:t>0,0,0</a:t>
            </a:r>
          </a:p>
        </p:txBody>
      </p:sp>
    </p:spTree>
    <p:extLst>
      <p:ext uri="{BB962C8B-B14F-4D97-AF65-F5344CB8AC3E}">
        <p14:creationId xmlns:p14="http://schemas.microsoft.com/office/powerpoint/2010/main" val="1541883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9" r:id="rId1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 spc="-12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563" indent="-182563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355600" indent="-173038" algn="l" defTabSz="914400" rtl="0" eaLnBrk="1" latinLnBrk="0" hangingPunct="1">
        <a:lnSpc>
          <a:spcPct val="90000"/>
        </a:lnSpc>
        <a:spcBef>
          <a:spcPts val="400"/>
        </a:spcBef>
        <a:buFont typeface="Swedish Gothic" panose="00000500000000000000" pitchFamily="50" charset="0"/>
        <a:buChar char="−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538163" indent="-182563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720725" indent="-182563" algn="l" defTabSz="914400" rtl="0" eaLnBrk="1" latinLnBrk="0" hangingPunct="1">
        <a:lnSpc>
          <a:spcPct val="90000"/>
        </a:lnSpc>
        <a:spcBef>
          <a:spcPts val="400"/>
        </a:spcBef>
        <a:buFont typeface="Swedish Gothic" panose="00000500000000000000" pitchFamily="50" charset="0"/>
        <a:buChar char="−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893763" indent="-17303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58">
          <p15:clr>
            <a:srgbClr val="F26B43"/>
          </p15:clr>
        </p15:guide>
        <p15:guide id="4" pos="190">
          <p15:clr>
            <a:srgbClr val="F26B43"/>
          </p15:clr>
        </p15:guide>
        <p15:guide id="5" pos="6722">
          <p15:clr>
            <a:srgbClr val="F26B43"/>
          </p15:clr>
        </p15:guide>
        <p15:guide id="6" orient="horz" pos="3702">
          <p15:clr>
            <a:srgbClr val="F26B43"/>
          </p15:clr>
        </p15:guide>
        <p15:guide id="7" orient="horz" pos="527">
          <p15:clr>
            <a:srgbClr val="F26B43"/>
          </p15:clr>
        </p15:guide>
        <p15:guide id="8" pos="109">
          <p15:clr>
            <a:srgbClr val="F26B43"/>
          </p15:clr>
        </p15:guide>
        <p15:guide id="9" orient="horz" pos="119">
          <p15:clr>
            <a:srgbClr val="F26B43"/>
          </p15:clr>
        </p15:guide>
        <p15:guide id="10" orient="horz" pos="4201">
          <p15:clr>
            <a:srgbClr val="F26B43"/>
          </p15:clr>
        </p15:guide>
        <p15:guide id="11" pos="6803">
          <p15:clr>
            <a:srgbClr val="F26B43"/>
          </p15:clr>
        </p15:guide>
        <p15:guide id="12" orient="horz" pos="84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tiff"/><Relationship Id="rId3" Type="http://schemas.openxmlformats.org/officeDocument/2006/relationships/image" Target="../media/image56.tiff"/><Relationship Id="rId7" Type="http://schemas.openxmlformats.org/officeDocument/2006/relationships/image" Target="../media/image60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9.tiff"/><Relationship Id="rId5" Type="http://schemas.openxmlformats.org/officeDocument/2006/relationships/image" Target="../media/image58.tiff"/><Relationship Id="rId4" Type="http://schemas.openxmlformats.org/officeDocument/2006/relationships/image" Target="../media/image57.tiff"/><Relationship Id="rId9" Type="http://schemas.openxmlformats.org/officeDocument/2006/relationships/image" Target="../media/image6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3.pn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4.jpeg"/><Relationship Id="rId5" Type="http://schemas.microsoft.com/office/2007/relationships/hdphoto" Target="../media/hdphoto1.wdp"/><Relationship Id="rId4" Type="http://schemas.openxmlformats.org/officeDocument/2006/relationships/image" Target="../media/image10.png"/><Relationship Id="rId9" Type="http://schemas.openxmlformats.org/officeDocument/2006/relationships/image" Target="../media/image67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3.png"/><Relationship Id="rId7" Type="http://schemas.openxmlformats.org/officeDocument/2006/relationships/image" Target="../media/image11.png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8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12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6.tiff"/><Relationship Id="rId7" Type="http://schemas.openxmlformats.org/officeDocument/2006/relationships/image" Target="../media/image29.png"/><Relationship Id="rId12" Type="http://schemas.microsoft.com/office/2007/relationships/hdphoto" Target="../media/hdphoto7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microsoft.com/office/2007/relationships/hdphoto" Target="../media/hdphoto4.wdp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0" Type="http://schemas.microsoft.com/office/2007/relationships/hdphoto" Target="../media/hdphoto6.wdp"/><Relationship Id="rId4" Type="http://schemas.openxmlformats.org/officeDocument/2006/relationships/image" Target="../media/image27.tiff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svg"/><Relationship Id="rId3" Type="http://schemas.openxmlformats.org/officeDocument/2006/relationships/image" Target="../media/image32.tiff"/><Relationship Id="rId7" Type="http://schemas.openxmlformats.org/officeDocument/2006/relationships/image" Target="../media/image36.svg"/><Relationship Id="rId12" Type="http://schemas.openxmlformats.org/officeDocument/2006/relationships/image" Target="../media/image41.png"/><Relationship Id="rId17" Type="http://schemas.openxmlformats.org/officeDocument/2006/relationships/image" Target="../media/image46.tiff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5.tif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5" Type="http://schemas.openxmlformats.org/officeDocument/2006/relationships/image" Target="../media/image34.svg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svg"/><Relationship Id="rId14" Type="http://schemas.openxmlformats.org/officeDocument/2006/relationships/image" Target="../media/image43.tif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tiff"/><Relationship Id="rId3" Type="http://schemas.openxmlformats.org/officeDocument/2006/relationships/image" Target="../media/image47.tiff"/><Relationship Id="rId7" Type="http://schemas.openxmlformats.org/officeDocument/2006/relationships/image" Target="../media/image51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0.tiff"/><Relationship Id="rId5" Type="http://schemas.openxmlformats.org/officeDocument/2006/relationships/image" Target="../media/image49.tiff"/><Relationship Id="rId4" Type="http://schemas.openxmlformats.org/officeDocument/2006/relationships/image" Target="../media/image48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7" Type="http://schemas.openxmlformats.org/officeDocument/2006/relationships/image" Target="../media/image49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5.tiff"/><Relationship Id="rId5" Type="http://schemas.openxmlformats.org/officeDocument/2006/relationships/image" Target="../media/image27.tiff"/><Relationship Id="rId4" Type="http://schemas.openxmlformats.org/officeDocument/2006/relationships/image" Target="../media/image5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7EC51-F8CF-BF45-9B9B-69FDEC5D11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4325" y="1023716"/>
            <a:ext cx="4689475" cy="4353368"/>
          </a:xfrm>
        </p:spPr>
        <p:txBody>
          <a:bodyPr anchor="ctr"/>
          <a:lstStyle/>
          <a:p>
            <a:r>
              <a:rPr lang="en-US" sz="2800" dirty="0">
                <a:solidFill>
                  <a:srgbClr val="6AAEC5"/>
                </a:solidFill>
              </a:rPr>
              <a:t>How plasma proteomics will help your </a:t>
            </a:r>
            <a:r>
              <a:rPr lang="en-US" sz="2800" dirty="0">
                <a:solidFill>
                  <a:srgbClr val="6AAEC5"/>
                </a:solidFill>
                <a:latin typeface="Swedish Gothic Thin" pitchFamily="2" charset="77"/>
              </a:rPr>
              <a:t>drug repositioning and vaccine development programs for</a:t>
            </a:r>
            <a:br>
              <a:rPr lang="en-US" sz="2800" dirty="0"/>
            </a:br>
            <a:br>
              <a:rPr lang="en-US" sz="3200" dirty="0">
                <a:solidFill>
                  <a:schemeClr val="bg1">
                    <a:lumMod val="50000"/>
                  </a:schemeClr>
                </a:solidFill>
                <a:latin typeface="Swedish Gothic Thin" pitchFamily="2" charset="77"/>
              </a:rPr>
            </a:br>
            <a:r>
              <a:rPr lang="en-US" sz="7200" dirty="0">
                <a:solidFill>
                  <a:srgbClr val="01569F"/>
                </a:solidFill>
              </a:rPr>
              <a:t>COVID-19</a:t>
            </a:r>
            <a:br>
              <a:rPr lang="en-US" sz="7200" dirty="0">
                <a:solidFill>
                  <a:srgbClr val="01569F"/>
                </a:solidFill>
              </a:rPr>
            </a:br>
            <a:endParaRPr lang="en-US" sz="3200" dirty="0">
              <a:solidFill>
                <a:srgbClr val="6AAEC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7744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48F04C-CA28-1449-9FA1-B1BD9415140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4111" y="4034183"/>
            <a:ext cx="5232400" cy="2761586"/>
          </a:xfrm>
        </p:spPr>
        <p:txBody>
          <a:bodyPr/>
          <a:lstStyle/>
          <a:p>
            <a:pPr algn="l"/>
            <a:endParaRPr lang="en-US" sz="1600" dirty="0">
              <a:latin typeface="Swedish Gothic Thin" pitchFamily="2" charset="77"/>
            </a:endParaRPr>
          </a:p>
          <a:p>
            <a:pPr algn="l"/>
            <a:endParaRPr lang="en-US" sz="1600" dirty="0">
              <a:latin typeface="Swedish Gothic Thin" pitchFamily="2" charset="77"/>
            </a:endParaRPr>
          </a:p>
          <a:p>
            <a:endParaRPr lang="en-US" sz="1600" dirty="0">
              <a:latin typeface="Swedish Gothic Thin" pitchFamily="2" charset="77"/>
            </a:endParaRPr>
          </a:p>
          <a:p>
            <a:endParaRPr lang="en-US" sz="1600" dirty="0">
              <a:latin typeface="Swedish Gothic Thin" pitchFamily="2" charset="77"/>
            </a:endParaRPr>
          </a:p>
          <a:p>
            <a:endParaRPr lang="en-US" sz="1600" dirty="0">
              <a:latin typeface="Swedish Gothic Thin" pitchFamily="2" charset="77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BDD03794-4B30-0F49-B9B1-806B989FB0D8}"/>
              </a:ext>
            </a:extLst>
          </p:cNvPr>
          <p:cNvSpPr/>
          <p:nvPr/>
        </p:nvSpPr>
        <p:spPr>
          <a:xfrm>
            <a:off x="235731" y="4107692"/>
            <a:ext cx="5124139" cy="26145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xt Placeholder 6">
            <a:extLst>
              <a:ext uri="{FF2B5EF4-FFF2-40B4-BE49-F238E27FC236}">
                <a16:creationId xmlns:a16="http://schemas.microsoft.com/office/drawing/2014/main" id="{D9C9E4BD-048E-1A49-81AE-98B18ED7812D}"/>
              </a:ext>
            </a:extLst>
          </p:cNvPr>
          <p:cNvSpPr txBox="1">
            <a:spLocks/>
          </p:cNvSpPr>
          <p:nvPr/>
        </p:nvSpPr>
        <p:spPr>
          <a:xfrm>
            <a:off x="184339" y="1095375"/>
            <a:ext cx="5219999" cy="2761587"/>
          </a:xfrm>
          <a:prstGeom prst="rect">
            <a:avLst/>
          </a:prstGeom>
          <a:solidFill>
            <a:schemeClr val="accent3"/>
          </a:solidFill>
        </p:spPr>
        <p:txBody>
          <a:bodyPr vert="horz" lIns="72000" tIns="72000" rIns="72000" bIns="5400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7200" kern="1200">
                <a:solidFill>
                  <a:schemeClr val="accent1"/>
                </a:solidFill>
                <a:latin typeface="Swedish Gothic Thin Italic" panose="00000300000000000000" pitchFamily="50" charset="0"/>
                <a:ea typeface="+mn-ea"/>
                <a:cs typeface="+mn-cs"/>
              </a:defRPr>
            </a:lvl1pPr>
            <a:lvl2pPr marL="182562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Swedish Gothic" panose="00000500000000000000" pitchFamily="50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5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2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Swedish Gothic" panose="00000500000000000000" pitchFamily="50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725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 </a:t>
            </a:r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E313318C-FC18-AB4D-9401-99D70C2ADD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37425" y="1095374"/>
            <a:ext cx="5220000" cy="5688013"/>
          </a:xfrm>
        </p:spPr>
        <p:txBody>
          <a:bodyPr/>
          <a:lstStyle/>
          <a:p>
            <a:pPr algn="l"/>
            <a:r>
              <a:rPr lang="en-US" sz="1400" dirty="0">
                <a:solidFill>
                  <a:schemeClr val="bg1"/>
                </a:solidFill>
                <a:latin typeface="Swedish Gothic Thin" pitchFamily="2" charset="77"/>
              </a:rPr>
              <a:t> 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6CD97B26-C6C8-C647-B6FF-5E41826449D5}"/>
              </a:ext>
            </a:extLst>
          </p:cNvPr>
          <p:cNvSpPr/>
          <p:nvPr/>
        </p:nvSpPr>
        <p:spPr>
          <a:xfrm>
            <a:off x="5661567" y="1213479"/>
            <a:ext cx="4943704" cy="54025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Content Placeholder 2">
            <a:extLst>
              <a:ext uri="{FF2B5EF4-FFF2-40B4-BE49-F238E27FC236}">
                <a16:creationId xmlns:a16="http://schemas.microsoft.com/office/drawing/2014/main" id="{384558AE-9266-8841-BDA6-DF78A686420E}"/>
              </a:ext>
            </a:extLst>
          </p:cNvPr>
          <p:cNvSpPr txBox="1">
            <a:spLocks/>
          </p:cNvSpPr>
          <p:nvPr/>
        </p:nvSpPr>
        <p:spPr>
          <a:xfrm>
            <a:off x="8659644" y="101147"/>
            <a:ext cx="2313156" cy="41955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vert="horz" lIns="72000" tIns="72000" rIns="72000" bIns="54000" rtlCol="0" anchor="ctr">
            <a:noAutofit/>
          </a:bodyPr>
          <a:lstStyle>
            <a:lvl1pPr marL="202842" indent="-202842" algn="l" defTabSz="1015970" rtl="0" eaLnBrk="1" latinLnBrk="0" hangingPunct="1">
              <a:lnSpc>
                <a:spcPct val="90000"/>
              </a:lnSpc>
              <a:spcBef>
                <a:spcPts val="444"/>
              </a:spcBef>
              <a:buFont typeface="Arial" panose="020B0604020202020204" pitchFamily="34" charset="0"/>
              <a:buChar char="•"/>
              <a:defRPr sz="2222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95099" indent="-192259" algn="l" defTabSz="1015970" rtl="0" eaLnBrk="1" latinLnBrk="0" hangingPunct="1">
              <a:lnSpc>
                <a:spcPct val="90000"/>
              </a:lnSpc>
              <a:spcBef>
                <a:spcPts val="444"/>
              </a:spcBef>
              <a:buFont typeface="Swedish Gothic" panose="00000500000000000000" pitchFamily="50" charset="0"/>
              <a:buChar char="−"/>
              <a:defRPr sz="2222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97941" indent="-202842" algn="l" defTabSz="1015970" rtl="0" eaLnBrk="1" latinLnBrk="0" hangingPunct="1">
              <a:lnSpc>
                <a:spcPct val="90000"/>
              </a:lnSpc>
              <a:spcBef>
                <a:spcPts val="444"/>
              </a:spcBef>
              <a:buFont typeface="Arial" panose="020B0604020202020204" pitchFamily="34" charset="0"/>
              <a:buChar char="•"/>
              <a:defRPr sz="2222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800782" indent="-202842" algn="l" defTabSz="1015970" rtl="0" eaLnBrk="1" latinLnBrk="0" hangingPunct="1">
              <a:lnSpc>
                <a:spcPct val="90000"/>
              </a:lnSpc>
              <a:spcBef>
                <a:spcPts val="444"/>
              </a:spcBef>
              <a:buFont typeface="Swedish Gothic" panose="00000500000000000000" pitchFamily="50" charset="0"/>
              <a:buChar char="−"/>
              <a:defRPr sz="2222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93040" indent="-192259" algn="l" defTabSz="1015970" rtl="0" eaLnBrk="1" latinLnBrk="0" hangingPunct="1">
              <a:lnSpc>
                <a:spcPct val="90000"/>
              </a:lnSpc>
              <a:spcBef>
                <a:spcPts val="444"/>
              </a:spcBef>
              <a:buFont typeface="Arial" panose="020B0604020202020204" pitchFamily="34" charset="0"/>
              <a:buChar char="•"/>
              <a:defRPr sz="2222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793917" indent="-253992" algn="l" defTabSz="101597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01901" indent="-253992" algn="l" defTabSz="101597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09886" indent="-253992" algn="l" defTabSz="101597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17870" indent="-253992" algn="l" defTabSz="101597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2840" lvl="1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800" dirty="0">
                <a:latin typeface="+mj-lt"/>
                <a:cs typeface="Calibri Light" panose="020F0302020204030204" pitchFamily="34" charset="0"/>
              </a:rPr>
              <a:t>Proteomic Screen for COVID-19 needs</a:t>
            </a:r>
          </a:p>
        </p:txBody>
      </p:sp>
      <p:pic>
        <p:nvPicPr>
          <p:cNvPr id="92" name="Picture 91">
            <a:extLst>
              <a:ext uri="{FF2B5EF4-FFF2-40B4-BE49-F238E27FC236}">
                <a16:creationId xmlns:a16="http://schemas.microsoft.com/office/drawing/2014/main" id="{4ADEDBD6-EE2F-9F4B-A29C-F19A4C565D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107"/>
          <a:stretch/>
        </p:blipFill>
        <p:spPr>
          <a:xfrm>
            <a:off x="5927182" y="3448487"/>
            <a:ext cx="4502137" cy="116442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6D03673-9159-6F4E-8D47-203D029DA742}"/>
              </a:ext>
            </a:extLst>
          </p:cNvPr>
          <p:cNvSpPr/>
          <p:nvPr/>
        </p:nvSpPr>
        <p:spPr>
          <a:xfrm>
            <a:off x="6477492" y="1251901"/>
            <a:ext cx="35941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Swedish Gothic Thin" pitchFamily="2" charset="77"/>
              </a:rPr>
              <a:t>Response biomarkers to therapy</a:t>
            </a:r>
            <a:endParaRPr lang="en-GB" sz="2000" dirty="0"/>
          </a:p>
          <a:p>
            <a:endParaRPr lang="en-US" sz="2000" dirty="0"/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B140BA37-517B-154D-8BF9-02499B5168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3888" y="6271518"/>
            <a:ext cx="1015312" cy="3247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5738AAD-B2D0-2E43-B71D-80962C2A88DD}"/>
              </a:ext>
            </a:extLst>
          </p:cNvPr>
          <p:cNvSpPr/>
          <p:nvPr/>
        </p:nvSpPr>
        <p:spPr>
          <a:xfrm>
            <a:off x="5702710" y="4621942"/>
            <a:ext cx="4902561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Phase 3 study (APOLLO) with patients receiving placebo or drug (</a:t>
            </a:r>
            <a:r>
              <a:rPr lang="en-US" sz="1400" dirty="0" err="1">
                <a:latin typeface="+mj-lt"/>
              </a:rPr>
              <a:t>patisiran</a:t>
            </a:r>
            <a:r>
              <a:rPr lang="en-US" sz="1400" dirty="0">
                <a:latin typeface="+mj-lt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Significant change in 66 proteins in drug (</a:t>
            </a:r>
            <a:r>
              <a:rPr lang="en-US" sz="1400" dirty="0" err="1">
                <a:latin typeface="+mj-lt"/>
              </a:rPr>
              <a:t>Patisiran</a:t>
            </a:r>
            <a:r>
              <a:rPr lang="en-US" sz="1400" dirty="0">
                <a:latin typeface="+mj-lt"/>
              </a:rPr>
              <a:t>) vs. placebo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+mj-lt"/>
            </a:endParaRPr>
          </a:p>
          <a:p>
            <a:endParaRPr lang="en-US" sz="4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The proteome of patients treated trended towards healthy individuals at 18 months</a:t>
            </a:r>
            <a:endParaRPr lang="en-US" sz="1400" dirty="0">
              <a:effectLst/>
              <a:latin typeface="+mj-lt"/>
            </a:endParaRPr>
          </a:p>
        </p:txBody>
      </p:sp>
      <p:pic>
        <p:nvPicPr>
          <p:cNvPr id="98" name="Picture 8">
            <a:extLst>
              <a:ext uri="{FF2B5EF4-FFF2-40B4-BE49-F238E27FC236}">
                <a16:creationId xmlns:a16="http://schemas.microsoft.com/office/drawing/2014/main" id="{3EA4422F-79F7-C847-B92C-CCA62AA4A7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0656" y="6345027"/>
            <a:ext cx="1033874" cy="341072"/>
          </a:xfrm>
          <a:prstGeom prst="rect">
            <a:avLst/>
          </a:prstGeom>
        </p:spPr>
      </p:pic>
      <p:pic>
        <p:nvPicPr>
          <p:cNvPr id="99" name="Picture 11">
            <a:extLst>
              <a:ext uri="{FF2B5EF4-FFF2-40B4-BE49-F238E27FC236}">
                <a16:creationId xmlns:a16="http://schemas.microsoft.com/office/drawing/2014/main" id="{7B3ADA94-121D-5341-AECA-707BF5D0CF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875" y="5840068"/>
            <a:ext cx="2345436" cy="431450"/>
          </a:xfrm>
          <a:prstGeom prst="rect">
            <a:avLst/>
          </a:prstGeom>
          <a:ln>
            <a:noFill/>
          </a:ln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2D497740-A490-EC41-BF59-D6610BBB7C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529" y="4530458"/>
            <a:ext cx="2630679" cy="127344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13C461E-D6CE-A145-AFFE-E2FBBD0924D7}"/>
              </a:ext>
            </a:extLst>
          </p:cNvPr>
          <p:cNvSpPr/>
          <p:nvPr/>
        </p:nvSpPr>
        <p:spPr>
          <a:xfrm>
            <a:off x="1410707" y="4123548"/>
            <a:ext cx="28392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Swedish Gothic Thin" pitchFamily="2" charset="77"/>
              </a:rPr>
              <a:t>Mode of action biomarkers</a:t>
            </a:r>
            <a:endParaRPr lang="en-US" sz="2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E624542-7578-B746-92E0-480BC3507C95}"/>
              </a:ext>
            </a:extLst>
          </p:cNvPr>
          <p:cNvSpPr/>
          <p:nvPr/>
        </p:nvSpPr>
        <p:spPr>
          <a:xfrm>
            <a:off x="2908300" y="4579600"/>
            <a:ext cx="256675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333333"/>
                </a:solidFill>
                <a:latin typeface="+mj-lt"/>
              </a:rPr>
              <a:t>In vitro study of downstream effects of therapy (Otezla®)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333333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333333"/>
                </a:solidFill>
                <a:latin typeface="+mj-lt"/>
              </a:rPr>
              <a:t>Identification of pharmacodynamic biomarkers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333333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333333"/>
                </a:solidFill>
                <a:latin typeface="+mj-lt"/>
              </a:rPr>
              <a:t>Findings hold promise for repositioning of the drug to other disease areas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333333"/>
              </a:solidFill>
              <a:latin typeface="+mj-lt"/>
            </a:endParaRP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C5BE768B-EAE0-884E-9B9D-658A08D9DD3F}"/>
              </a:ext>
            </a:extLst>
          </p:cNvPr>
          <p:cNvSpPr/>
          <p:nvPr/>
        </p:nvSpPr>
        <p:spPr>
          <a:xfrm>
            <a:off x="237334" y="1183661"/>
            <a:ext cx="5124139" cy="26145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3B056BB-2E07-D140-A076-EFAE483F47EB}"/>
              </a:ext>
            </a:extLst>
          </p:cNvPr>
          <p:cNvSpPr/>
          <p:nvPr/>
        </p:nvSpPr>
        <p:spPr>
          <a:xfrm>
            <a:off x="1132570" y="1141660"/>
            <a:ext cx="54864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000" spc="-50" dirty="0">
                <a:latin typeface="Swedish Gothic Thin" pitchFamily="2" charset="77"/>
              </a:rPr>
              <a:t>Predictive Biomarker Signatures</a:t>
            </a:r>
            <a:endParaRPr lang="en-US" sz="2000"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3A715003-1681-D64B-8974-AF68718BA20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0786" y="1553523"/>
            <a:ext cx="3218724" cy="184529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1E8AEE4C-5C3B-7545-BC96-448525EA5A32}"/>
              </a:ext>
            </a:extLst>
          </p:cNvPr>
          <p:cNvSpPr txBox="1"/>
          <p:nvPr/>
        </p:nvSpPr>
        <p:spPr>
          <a:xfrm>
            <a:off x="81509" y="617560"/>
            <a:ext cx="10399816" cy="576293"/>
          </a:xfrm>
          <a:prstGeom prst="rect">
            <a:avLst/>
          </a:prstGeom>
          <a:noFill/>
        </p:spPr>
        <p:txBody>
          <a:bodyPr wrap="none" lIns="72000" tIns="72000" rIns="72000" bIns="72000" rtlCol="0">
            <a:spAutoFit/>
          </a:bodyPr>
          <a:lstStyle/>
          <a:p>
            <a:pPr>
              <a:spcBef>
                <a:spcPts val="400"/>
              </a:spcBef>
            </a:pPr>
            <a:r>
              <a:rPr lang="en-US" sz="2800" dirty="0" err="1">
                <a:latin typeface="+mj-lt"/>
              </a:rPr>
              <a:t>Olink</a:t>
            </a:r>
            <a:r>
              <a:rPr lang="en-US" sz="2800" dirty="0">
                <a:latin typeface="+mj-lt"/>
              </a:rPr>
              <a:t> Captures Response Signatures and Therapeutic Impacts on Biology</a:t>
            </a:r>
          </a:p>
        </p:txBody>
      </p:sp>
      <p:pic>
        <p:nvPicPr>
          <p:cNvPr id="10" name="Picture 9" descr="A picture containing chart&#10;&#10;Description automatically generated">
            <a:extLst>
              <a:ext uri="{FF2B5EF4-FFF2-40B4-BE49-F238E27FC236}">
                <a16:creationId xmlns:a16="http://schemas.microsoft.com/office/drawing/2014/main" id="{D5002D97-2155-E44B-96FD-B548A1CFF5C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1262" y="1478321"/>
            <a:ext cx="5058608" cy="234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21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197D1-9E1C-0D48-8F01-974FF3CA9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626" y="848995"/>
            <a:ext cx="3440256" cy="492443"/>
          </a:xfrm>
        </p:spPr>
        <p:txBody>
          <a:bodyPr/>
          <a:lstStyle/>
          <a:p>
            <a:r>
              <a:rPr lang="en-US" sz="2400" dirty="0"/>
              <a:t>Proximity Extension Assay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091D61-9ED9-6547-9157-59E4AF55BC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29" t="39054" r="66297" b="35521"/>
          <a:stretch/>
        </p:blipFill>
        <p:spPr>
          <a:xfrm>
            <a:off x="1402181" y="2054449"/>
            <a:ext cx="2205467" cy="1472184"/>
          </a:xfrm>
          <a:prstGeom prst="rect">
            <a:avLst/>
          </a:prstGeom>
        </p:spPr>
      </p:pic>
      <p:sp>
        <p:nvSpPr>
          <p:cNvPr id="4" name="Rektangel 29">
            <a:extLst>
              <a:ext uri="{FF2B5EF4-FFF2-40B4-BE49-F238E27FC236}">
                <a16:creationId xmlns:a16="http://schemas.microsoft.com/office/drawing/2014/main" id="{1B0AAC2B-FA69-AF4D-91E6-164AAF7AE0C4}"/>
              </a:ext>
            </a:extLst>
          </p:cNvPr>
          <p:cNvSpPr/>
          <p:nvPr/>
        </p:nvSpPr>
        <p:spPr>
          <a:xfrm>
            <a:off x="1435830" y="1861712"/>
            <a:ext cx="229958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1400" dirty="0" err="1">
                <a:solidFill>
                  <a:schemeClr val="bg1">
                    <a:lumMod val="85000"/>
                  </a:schemeClr>
                </a:solidFill>
                <a:latin typeface="+mj-lt"/>
                <a:ea typeface="Helvetica Neue Light" panose="02000403000000020004" pitchFamily="2" charset="0"/>
                <a:cs typeface="Calibri Light" charset="0"/>
              </a:rPr>
              <a:t>Immuno</a:t>
            </a:r>
            <a:r>
              <a:rPr lang="sv-SE" sz="1400" dirty="0">
                <a:solidFill>
                  <a:schemeClr val="bg1">
                    <a:lumMod val="85000"/>
                  </a:schemeClr>
                </a:solidFill>
                <a:latin typeface="+mj-lt"/>
                <a:ea typeface="Helvetica Neue Light" panose="02000403000000020004" pitchFamily="2" charset="0"/>
                <a:cs typeface="Calibri Light" charset="0"/>
              </a:rPr>
              <a:t> </a:t>
            </a:r>
            <a:r>
              <a:rPr lang="sv-SE" sz="1400" dirty="0" err="1">
                <a:solidFill>
                  <a:schemeClr val="bg1">
                    <a:lumMod val="85000"/>
                  </a:schemeClr>
                </a:solidFill>
                <a:latin typeface="+mj-lt"/>
                <a:ea typeface="Helvetica Neue Light" panose="02000403000000020004" pitchFamily="2" charset="0"/>
                <a:cs typeface="Calibri Light" charset="0"/>
              </a:rPr>
              <a:t>Reaction</a:t>
            </a:r>
            <a:endParaRPr lang="sv-SE" sz="1400" dirty="0">
              <a:solidFill>
                <a:schemeClr val="bg1">
                  <a:lumMod val="85000"/>
                </a:schemeClr>
              </a:solidFill>
              <a:latin typeface="+mj-lt"/>
              <a:ea typeface="Helvetica Neue Light" panose="02000403000000020004" pitchFamily="2" charset="0"/>
              <a:cs typeface="Calibri Light" charset="0"/>
            </a:endParaRPr>
          </a:p>
        </p:txBody>
      </p:sp>
      <p:sp>
        <p:nvSpPr>
          <p:cNvPr id="5" name="Rektangel 29">
            <a:extLst>
              <a:ext uri="{FF2B5EF4-FFF2-40B4-BE49-F238E27FC236}">
                <a16:creationId xmlns:a16="http://schemas.microsoft.com/office/drawing/2014/main" id="{2A60D930-16A8-954C-8D38-AA6DE0B56CB1}"/>
              </a:ext>
            </a:extLst>
          </p:cNvPr>
          <p:cNvSpPr/>
          <p:nvPr/>
        </p:nvSpPr>
        <p:spPr>
          <a:xfrm>
            <a:off x="3519055" y="1861712"/>
            <a:ext cx="16919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1400" dirty="0">
                <a:solidFill>
                  <a:schemeClr val="bg1">
                    <a:lumMod val="85000"/>
                  </a:schemeClr>
                </a:solidFill>
                <a:latin typeface="+mj-lt"/>
                <a:ea typeface="Helvetica Neue Light" panose="02000403000000020004" pitchFamily="2" charset="0"/>
                <a:cs typeface="Calibri Light" charset="0"/>
              </a:rPr>
              <a:t>Extension </a:t>
            </a:r>
            <a:r>
              <a:rPr lang="sv-SE" sz="1400" dirty="0" err="1">
                <a:solidFill>
                  <a:schemeClr val="bg1">
                    <a:lumMod val="85000"/>
                  </a:schemeClr>
                </a:solidFill>
                <a:latin typeface="+mj-lt"/>
                <a:ea typeface="Helvetica Neue Light" panose="02000403000000020004" pitchFamily="2" charset="0"/>
                <a:cs typeface="Calibri Light" charset="0"/>
              </a:rPr>
              <a:t>Reaction</a:t>
            </a:r>
            <a:endParaRPr lang="sv-SE" sz="1400" dirty="0">
              <a:solidFill>
                <a:schemeClr val="bg1">
                  <a:lumMod val="85000"/>
                </a:schemeClr>
              </a:solidFill>
              <a:latin typeface="+mj-lt"/>
              <a:ea typeface="Helvetica Neue Light" panose="02000403000000020004" pitchFamily="2" charset="0"/>
              <a:cs typeface="Calibri Light" charset="0"/>
            </a:endParaRPr>
          </a:p>
        </p:txBody>
      </p:sp>
      <p:sp>
        <p:nvSpPr>
          <p:cNvPr id="7" name="Rektangel 29">
            <a:extLst>
              <a:ext uri="{FF2B5EF4-FFF2-40B4-BE49-F238E27FC236}">
                <a16:creationId xmlns:a16="http://schemas.microsoft.com/office/drawing/2014/main" id="{FB3A5B80-4507-D748-94D7-F19316F086BC}"/>
              </a:ext>
            </a:extLst>
          </p:cNvPr>
          <p:cNvSpPr/>
          <p:nvPr/>
        </p:nvSpPr>
        <p:spPr>
          <a:xfrm>
            <a:off x="-37832" y="4070286"/>
            <a:ext cx="209111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1400" dirty="0" err="1">
                <a:solidFill>
                  <a:schemeClr val="bg1">
                    <a:lumMod val="85000"/>
                  </a:schemeClr>
                </a:solidFill>
                <a:latin typeface="Swedish Gothic Light" pitchFamily="2" charset="77"/>
                <a:ea typeface="Helvetica Neue Light" panose="02000403000000020004" pitchFamily="2" charset="0"/>
                <a:cs typeface="Calibri Light" charset="0"/>
              </a:rPr>
              <a:t>Detection</a:t>
            </a:r>
            <a:r>
              <a:rPr lang="sv-SE" sz="1400" dirty="0">
                <a:solidFill>
                  <a:schemeClr val="bg1">
                    <a:lumMod val="85000"/>
                  </a:schemeClr>
                </a:solidFill>
                <a:latin typeface="Swedish Gothic Light" pitchFamily="2" charset="77"/>
                <a:ea typeface="Helvetica Neue Light" panose="02000403000000020004" pitchFamily="2" charset="0"/>
                <a:cs typeface="Calibri Light" charset="0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0A5D73-8A14-5D4A-8AD8-0E64304E67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39054" r="32538" b="35521"/>
          <a:stretch/>
        </p:blipFill>
        <p:spPr>
          <a:xfrm>
            <a:off x="113372" y="4108189"/>
            <a:ext cx="1852359" cy="14709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D60F69-AE0D-1740-8435-BF0A430C6D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050" t="39054" r="50000" b="35521"/>
          <a:stretch/>
        </p:blipFill>
        <p:spPr>
          <a:xfrm>
            <a:off x="3519055" y="2209083"/>
            <a:ext cx="1691985" cy="1470992"/>
          </a:xfrm>
          <a:prstGeom prst="rect">
            <a:avLst/>
          </a:prstGeom>
        </p:spPr>
      </p:pic>
      <p:pic>
        <p:nvPicPr>
          <p:cNvPr id="12" name="Picture 27" descr="A picture containing window, star&#10;&#10;Description automatically generated">
            <a:extLst>
              <a:ext uri="{FF2B5EF4-FFF2-40B4-BE49-F238E27FC236}">
                <a16:creationId xmlns:a16="http://schemas.microsoft.com/office/drawing/2014/main" id="{3534B47B-F950-D746-8B06-0097649E4D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5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41882" y="4271168"/>
            <a:ext cx="1197227" cy="1161044"/>
          </a:xfrm>
          <a:prstGeom prst="rect">
            <a:avLst/>
          </a:prstGeom>
        </p:spPr>
      </p:pic>
      <p:sp>
        <p:nvSpPr>
          <p:cNvPr id="13" name="Rektangel 29">
            <a:extLst>
              <a:ext uri="{FF2B5EF4-FFF2-40B4-BE49-F238E27FC236}">
                <a16:creationId xmlns:a16="http://schemas.microsoft.com/office/drawing/2014/main" id="{7D988C48-9488-894F-8C17-4E69BEDB176D}"/>
              </a:ext>
            </a:extLst>
          </p:cNvPr>
          <p:cNvSpPr/>
          <p:nvPr/>
        </p:nvSpPr>
        <p:spPr>
          <a:xfrm>
            <a:off x="3260918" y="4070286"/>
            <a:ext cx="209111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1400" dirty="0" err="1">
                <a:solidFill>
                  <a:schemeClr val="bg1">
                    <a:lumMod val="85000"/>
                  </a:schemeClr>
                </a:solidFill>
                <a:latin typeface="+mj-lt"/>
                <a:ea typeface="Helvetica Neue Light" panose="02000403000000020004" pitchFamily="2" charset="0"/>
                <a:cs typeface="Calibri Light" charset="0"/>
              </a:rPr>
              <a:t>Proteomic</a:t>
            </a:r>
            <a:r>
              <a:rPr lang="sv-SE" sz="1400" dirty="0">
                <a:solidFill>
                  <a:schemeClr val="bg1">
                    <a:lumMod val="85000"/>
                  </a:schemeClr>
                </a:solidFill>
                <a:latin typeface="+mj-lt"/>
                <a:ea typeface="Helvetica Neue Light" panose="02000403000000020004" pitchFamily="2" charset="0"/>
                <a:cs typeface="Calibri Light" charset="0"/>
              </a:rPr>
              <a:t> </a:t>
            </a:r>
            <a:r>
              <a:rPr lang="sv-SE" sz="1400" dirty="0" err="1">
                <a:solidFill>
                  <a:schemeClr val="bg1">
                    <a:lumMod val="85000"/>
                  </a:schemeClr>
                </a:solidFill>
                <a:latin typeface="+mj-lt"/>
                <a:ea typeface="Helvetica Neue Light" panose="02000403000000020004" pitchFamily="2" charset="0"/>
                <a:cs typeface="Calibri Light" charset="0"/>
              </a:rPr>
              <a:t>Profiling</a:t>
            </a:r>
            <a:endParaRPr lang="sv-SE" sz="1400" dirty="0">
              <a:solidFill>
                <a:schemeClr val="bg1">
                  <a:lumMod val="85000"/>
                </a:schemeClr>
              </a:solidFill>
              <a:latin typeface="+mj-lt"/>
              <a:ea typeface="Helvetica Neue Light" panose="02000403000000020004" pitchFamily="2" charset="0"/>
              <a:cs typeface="Calibri Light" charset="0"/>
            </a:endParaRPr>
          </a:p>
        </p:txBody>
      </p:sp>
      <p:sp>
        <p:nvSpPr>
          <p:cNvPr id="15" name="Rektangel 29">
            <a:extLst>
              <a:ext uri="{FF2B5EF4-FFF2-40B4-BE49-F238E27FC236}">
                <a16:creationId xmlns:a16="http://schemas.microsoft.com/office/drawing/2014/main" id="{5DEA22DC-94FF-864C-A2C5-BE5F559D893B}"/>
              </a:ext>
            </a:extLst>
          </p:cNvPr>
          <p:cNvSpPr/>
          <p:nvPr/>
        </p:nvSpPr>
        <p:spPr>
          <a:xfrm>
            <a:off x="271415" y="1861712"/>
            <a:ext cx="15127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1400" dirty="0">
                <a:solidFill>
                  <a:schemeClr val="bg1">
                    <a:lumMod val="85000"/>
                  </a:schemeClr>
                </a:solidFill>
                <a:latin typeface="+mj-lt"/>
                <a:ea typeface="Helvetica Neue Light" panose="02000403000000020004" pitchFamily="2" charset="0"/>
                <a:cs typeface="Calibri Light" charset="0"/>
              </a:rPr>
              <a:t>COVID-19 </a:t>
            </a:r>
            <a:r>
              <a:rPr lang="sv-SE" sz="1400" dirty="0" err="1">
                <a:solidFill>
                  <a:schemeClr val="bg1">
                    <a:lumMod val="85000"/>
                  </a:schemeClr>
                </a:solidFill>
                <a:latin typeface="+mj-lt"/>
                <a:ea typeface="Helvetica Neue Light" panose="02000403000000020004" pitchFamily="2" charset="0"/>
                <a:cs typeface="Calibri Light" charset="0"/>
              </a:rPr>
              <a:t>samples</a:t>
            </a:r>
            <a:endParaRPr lang="sv-SE" sz="1400" dirty="0">
              <a:solidFill>
                <a:schemeClr val="bg1">
                  <a:lumMod val="85000"/>
                </a:schemeClr>
              </a:solidFill>
              <a:latin typeface="+mj-lt"/>
              <a:ea typeface="Helvetica Neue Light" panose="02000403000000020004" pitchFamily="2" charset="0"/>
              <a:cs typeface="Calibri Light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7B1050D-4AC9-B448-9DB0-F9D0538DADEB}"/>
              </a:ext>
            </a:extLst>
          </p:cNvPr>
          <p:cNvSpPr/>
          <p:nvPr/>
        </p:nvSpPr>
        <p:spPr>
          <a:xfrm>
            <a:off x="793607" y="2611137"/>
            <a:ext cx="370115" cy="370115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ktangel 29">
            <a:extLst>
              <a:ext uri="{FF2B5EF4-FFF2-40B4-BE49-F238E27FC236}">
                <a16:creationId xmlns:a16="http://schemas.microsoft.com/office/drawing/2014/main" id="{9626E88A-9504-2F4C-B22D-B1B96F2A7CD8}"/>
              </a:ext>
            </a:extLst>
          </p:cNvPr>
          <p:cNvSpPr/>
          <p:nvPr/>
        </p:nvSpPr>
        <p:spPr>
          <a:xfrm>
            <a:off x="3317901" y="5420836"/>
            <a:ext cx="209111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800" dirty="0" err="1">
                <a:solidFill>
                  <a:schemeClr val="tx2"/>
                </a:solidFill>
                <a:latin typeface="Swedish Gothic Light" pitchFamily="2" charset="77"/>
                <a:ea typeface="Helvetica Neue Light" panose="02000403000000020004" pitchFamily="2" charset="0"/>
                <a:cs typeface="Calibri Light" charset="0"/>
              </a:rPr>
              <a:t>Actionable</a:t>
            </a:r>
            <a:r>
              <a:rPr lang="sv-SE" sz="800" dirty="0">
                <a:solidFill>
                  <a:schemeClr val="tx2"/>
                </a:solidFill>
                <a:latin typeface="Swedish Gothic Light" pitchFamily="2" charset="77"/>
                <a:ea typeface="Helvetica Neue Light" panose="02000403000000020004" pitchFamily="2" charset="0"/>
                <a:cs typeface="Calibri Light" charset="0"/>
              </a:rPr>
              <a:t> </a:t>
            </a:r>
            <a:r>
              <a:rPr lang="sv-SE" sz="800" dirty="0" err="1">
                <a:solidFill>
                  <a:schemeClr val="tx2"/>
                </a:solidFill>
                <a:latin typeface="Swedish Gothic Light" pitchFamily="2" charset="77"/>
                <a:ea typeface="Helvetica Neue Light" panose="02000403000000020004" pitchFamily="2" charset="0"/>
                <a:cs typeface="Calibri Light" charset="0"/>
              </a:rPr>
              <a:t>results</a:t>
            </a:r>
            <a:r>
              <a:rPr lang="sv-SE" sz="800" dirty="0">
                <a:solidFill>
                  <a:schemeClr val="tx2"/>
                </a:solidFill>
                <a:latin typeface="Swedish Gothic Light" pitchFamily="2" charset="77"/>
                <a:ea typeface="Helvetica Neue Light" panose="02000403000000020004" pitchFamily="2" charset="0"/>
                <a:cs typeface="Calibri Light" charset="0"/>
              </a:rPr>
              <a:t> </a:t>
            </a:r>
            <a:r>
              <a:rPr lang="sv-SE" sz="800" dirty="0" err="1">
                <a:solidFill>
                  <a:schemeClr val="tx2"/>
                </a:solidFill>
                <a:latin typeface="Swedish Gothic Light" pitchFamily="2" charset="77"/>
                <a:ea typeface="Helvetica Neue Light" panose="02000403000000020004" pitchFamily="2" charset="0"/>
                <a:cs typeface="Calibri Light" charset="0"/>
              </a:rPr>
              <a:t>driving</a:t>
            </a:r>
            <a:r>
              <a:rPr lang="sv-SE" sz="800" dirty="0">
                <a:solidFill>
                  <a:schemeClr val="tx2"/>
                </a:solidFill>
                <a:latin typeface="Swedish Gothic Light" pitchFamily="2" charset="77"/>
                <a:ea typeface="Helvetica Neue Light" panose="02000403000000020004" pitchFamily="2" charset="0"/>
                <a:cs typeface="Calibri Light" charset="0"/>
              </a:rPr>
              <a:t> </a:t>
            </a:r>
            <a:r>
              <a:rPr lang="sv-SE" sz="800" dirty="0" err="1">
                <a:solidFill>
                  <a:schemeClr val="tx2"/>
                </a:solidFill>
                <a:latin typeface="Swedish Gothic Light" pitchFamily="2" charset="77"/>
                <a:ea typeface="Helvetica Neue Light" panose="02000403000000020004" pitchFamily="2" charset="0"/>
                <a:cs typeface="Calibri Light" charset="0"/>
              </a:rPr>
              <a:t>your</a:t>
            </a:r>
            <a:r>
              <a:rPr lang="sv-SE" sz="800" dirty="0">
                <a:solidFill>
                  <a:schemeClr val="tx2"/>
                </a:solidFill>
                <a:latin typeface="Swedish Gothic Light" pitchFamily="2" charset="77"/>
                <a:ea typeface="Helvetica Neue Light" panose="02000403000000020004" pitchFamily="2" charset="0"/>
                <a:cs typeface="Calibri Light" charset="0"/>
              </a:rPr>
              <a:t> research forward</a:t>
            </a:r>
          </a:p>
        </p:txBody>
      </p:sp>
      <p:sp>
        <p:nvSpPr>
          <p:cNvPr id="18" name="Rektangel 29">
            <a:extLst>
              <a:ext uri="{FF2B5EF4-FFF2-40B4-BE49-F238E27FC236}">
                <a16:creationId xmlns:a16="http://schemas.microsoft.com/office/drawing/2014/main" id="{FC128764-EE73-D24F-9C7A-7E92814E93C7}"/>
              </a:ext>
            </a:extLst>
          </p:cNvPr>
          <p:cNvSpPr/>
          <p:nvPr/>
        </p:nvSpPr>
        <p:spPr>
          <a:xfrm>
            <a:off x="287080" y="5420836"/>
            <a:ext cx="14271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800" dirty="0" err="1">
                <a:solidFill>
                  <a:schemeClr val="tx2"/>
                </a:solidFill>
                <a:latin typeface="Swedish Gothic Light" pitchFamily="2" charset="77"/>
                <a:ea typeface="Helvetica Neue Light" panose="02000403000000020004" pitchFamily="2" charset="0"/>
                <a:cs typeface="Calibri Light" charset="0"/>
              </a:rPr>
              <a:t>High</a:t>
            </a:r>
            <a:r>
              <a:rPr lang="sv-SE" sz="800" dirty="0">
                <a:solidFill>
                  <a:schemeClr val="tx2"/>
                </a:solidFill>
                <a:latin typeface="Swedish Gothic Light" pitchFamily="2" charset="77"/>
                <a:ea typeface="Helvetica Neue Light" panose="02000403000000020004" pitchFamily="2" charset="0"/>
                <a:cs typeface="Calibri Light" charset="0"/>
              </a:rPr>
              <a:t> </a:t>
            </a:r>
            <a:r>
              <a:rPr lang="sv-SE" sz="800" dirty="0" err="1">
                <a:solidFill>
                  <a:schemeClr val="tx2"/>
                </a:solidFill>
                <a:latin typeface="Swedish Gothic Light" pitchFamily="2" charset="77"/>
                <a:ea typeface="Helvetica Neue Light" panose="02000403000000020004" pitchFamily="2" charset="0"/>
                <a:cs typeface="Calibri Light" charset="0"/>
              </a:rPr>
              <a:t>multiplexing</a:t>
            </a:r>
            <a:r>
              <a:rPr lang="sv-SE" sz="800" dirty="0">
                <a:solidFill>
                  <a:schemeClr val="tx2"/>
                </a:solidFill>
                <a:latin typeface="Swedish Gothic Light" pitchFamily="2" charset="77"/>
                <a:ea typeface="Helvetica Neue Light" panose="02000403000000020004" pitchFamily="2" charset="0"/>
                <a:cs typeface="Calibri Light" charset="0"/>
              </a:rPr>
              <a:t> </a:t>
            </a:r>
          </a:p>
          <a:p>
            <a:pPr algn="ctr"/>
            <a:r>
              <a:rPr lang="sv-SE" sz="800" dirty="0">
                <a:solidFill>
                  <a:schemeClr val="tx2"/>
                </a:solidFill>
                <a:latin typeface="Swedish Gothic Light" pitchFamily="2" charset="77"/>
                <a:ea typeface="Helvetica Neue Light" panose="02000403000000020004" pitchFamily="2" charset="0"/>
                <a:cs typeface="Calibri Light" charset="0"/>
              </a:rPr>
              <a:t>and </a:t>
            </a:r>
            <a:r>
              <a:rPr lang="sv-SE" sz="800" dirty="0" err="1">
                <a:solidFill>
                  <a:schemeClr val="tx2"/>
                </a:solidFill>
                <a:latin typeface="Swedish Gothic Light" pitchFamily="2" charset="77"/>
                <a:ea typeface="Helvetica Neue Light" panose="02000403000000020004" pitchFamily="2" charset="0"/>
                <a:cs typeface="Calibri Light" charset="0"/>
              </a:rPr>
              <a:t>throughput</a:t>
            </a:r>
            <a:r>
              <a:rPr lang="sv-SE" sz="800" dirty="0">
                <a:solidFill>
                  <a:schemeClr val="tx2"/>
                </a:solidFill>
                <a:latin typeface="Swedish Gothic Light" pitchFamily="2" charset="77"/>
                <a:ea typeface="Helvetica Neue Light" panose="02000403000000020004" pitchFamily="2" charset="0"/>
                <a:cs typeface="Calibri Light" charset="0"/>
              </a:rPr>
              <a:t>   </a:t>
            </a:r>
          </a:p>
        </p:txBody>
      </p:sp>
      <p:sp>
        <p:nvSpPr>
          <p:cNvPr id="19" name="Rektangel 29">
            <a:extLst>
              <a:ext uri="{FF2B5EF4-FFF2-40B4-BE49-F238E27FC236}">
                <a16:creationId xmlns:a16="http://schemas.microsoft.com/office/drawing/2014/main" id="{3BA10789-12D9-AC43-941C-9DA7B3AE3E37}"/>
              </a:ext>
            </a:extLst>
          </p:cNvPr>
          <p:cNvSpPr/>
          <p:nvPr/>
        </p:nvSpPr>
        <p:spPr>
          <a:xfrm>
            <a:off x="-125382" y="3276812"/>
            <a:ext cx="20911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800" dirty="0">
                <a:solidFill>
                  <a:schemeClr val="tx2"/>
                </a:solidFill>
                <a:latin typeface="Swedish Gothic Light" pitchFamily="2" charset="77"/>
                <a:ea typeface="Helvetica Neue Light" panose="02000403000000020004" pitchFamily="2" charset="0"/>
                <a:cs typeface="Calibri Light" charset="0"/>
              </a:rPr>
              <a:t>Small </a:t>
            </a:r>
            <a:r>
              <a:rPr lang="sv-SE" sz="800" dirty="0" err="1">
                <a:solidFill>
                  <a:schemeClr val="tx2"/>
                </a:solidFill>
                <a:latin typeface="Swedish Gothic Light" pitchFamily="2" charset="77"/>
                <a:ea typeface="Helvetica Neue Light" panose="02000403000000020004" pitchFamily="2" charset="0"/>
                <a:cs typeface="Calibri Light" charset="0"/>
              </a:rPr>
              <a:t>volume</a:t>
            </a:r>
            <a:r>
              <a:rPr lang="sv-SE" sz="800" dirty="0">
                <a:solidFill>
                  <a:schemeClr val="tx2"/>
                </a:solidFill>
                <a:latin typeface="Swedish Gothic Light" pitchFamily="2" charset="77"/>
                <a:ea typeface="Helvetica Neue Light" panose="02000403000000020004" pitchFamily="2" charset="0"/>
                <a:cs typeface="Calibri Light" charset="0"/>
              </a:rPr>
              <a:t> and </a:t>
            </a:r>
          </a:p>
          <a:p>
            <a:pPr algn="ctr"/>
            <a:r>
              <a:rPr lang="sv-SE" sz="800" dirty="0">
                <a:solidFill>
                  <a:schemeClr val="tx2"/>
                </a:solidFill>
                <a:latin typeface="Swedish Gothic Light" pitchFamily="2" charset="77"/>
                <a:ea typeface="Helvetica Neue Light" panose="02000403000000020004" pitchFamily="2" charset="0"/>
                <a:cs typeface="Calibri Light" charset="0"/>
              </a:rPr>
              <a:t>matrix </a:t>
            </a:r>
            <a:r>
              <a:rPr lang="sv-SE" sz="800" dirty="0" err="1">
                <a:solidFill>
                  <a:schemeClr val="tx2"/>
                </a:solidFill>
                <a:latin typeface="Swedish Gothic Light" pitchFamily="2" charset="77"/>
                <a:ea typeface="Helvetica Neue Light" panose="02000403000000020004" pitchFamily="2" charset="0"/>
                <a:cs typeface="Calibri Light" charset="0"/>
              </a:rPr>
              <a:t>flexibility</a:t>
            </a:r>
            <a:endParaRPr lang="sv-SE" sz="800" dirty="0">
              <a:solidFill>
                <a:schemeClr val="tx2"/>
              </a:solidFill>
              <a:latin typeface="Swedish Gothic Light" pitchFamily="2" charset="77"/>
              <a:ea typeface="Helvetica Neue Light" panose="02000403000000020004" pitchFamily="2" charset="0"/>
              <a:cs typeface="Calibri Light" charset="0"/>
            </a:endParaRPr>
          </a:p>
        </p:txBody>
      </p:sp>
      <p:sp>
        <p:nvSpPr>
          <p:cNvPr id="20" name="Rektangel 29">
            <a:extLst>
              <a:ext uri="{FF2B5EF4-FFF2-40B4-BE49-F238E27FC236}">
                <a16:creationId xmlns:a16="http://schemas.microsoft.com/office/drawing/2014/main" id="{52BF1210-A99B-5749-B3DA-818394A0B5A4}"/>
              </a:ext>
            </a:extLst>
          </p:cNvPr>
          <p:cNvSpPr/>
          <p:nvPr/>
        </p:nvSpPr>
        <p:spPr>
          <a:xfrm>
            <a:off x="1577607" y="3276812"/>
            <a:ext cx="20911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800" dirty="0" err="1">
                <a:solidFill>
                  <a:schemeClr val="tx2"/>
                </a:solidFill>
                <a:latin typeface="Swedish Gothic Light" pitchFamily="2" charset="77"/>
                <a:ea typeface="Helvetica Neue Light" panose="02000403000000020004" pitchFamily="2" charset="0"/>
                <a:cs typeface="Calibri Light" charset="0"/>
              </a:rPr>
              <a:t>High</a:t>
            </a:r>
            <a:r>
              <a:rPr lang="sv-SE" sz="800" dirty="0">
                <a:solidFill>
                  <a:schemeClr val="tx2"/>
                </a:solidFill>
                <a:latin typeface="Swedish Gothic Light" pitchFamily="2" charset="77"/>
                <a:ea typeface="Helvetica Neue Light" panose="02000403000000020004" pitchFamily="2" charset="0"/>
                <a:cs typeface="Calibri Light" charset="0"/>
              </a:rPr>
              <a:t> </a:t>
            </a:r>
            <a:r>
              <a:rPr lang="sv-SE" sz="800" dirty="0" err="1">
                <a:solidFill>
                  <a:schemeClr val="tx2"/>
                </a:solidFill>
                <a:latin typeface="Swedish Gothic Light" pitchFamily="2" charset="77"/>
                <a:ea typeface="Helvetica Neue Light" panose="02000403000000020004" pitchFamily="2" charset="0"/>
                <a:cs typeface="Calibri Light" charset="0"/>
              </a:rPr>
              <a:t>sensitivity</a:t>
            </a:r>
            <a:r>
              <a:rPr lang="sv-SE" sz="800" dirty="0">
                <a:solidFill>
                  <a:schemeClr val="tx2"/>
                </a:solidFill>
                <a:latin typeface="Swedish Gothic Light" pitchFamily="2" charset="77"/>
                <a:ea typeface="Helvetica Neue Light" panose="02000403000000020004" pitchFamily="2" charset="0"/>
                <a:cs typeface="Calibri Light" charset="0"/>
              </a:rPr>
              <a:t> </a:t>
            </a:r>
            <a:r>
              <a:rPr lang="sv-SE" sz="800" dirty="0" err="1">
                <a:solidFill>
                  <a:schemeClr val="tx2"/>
                </a:solidFill>
                <a:latin typeface="Swedish Gothic Light" pitchFamily="2" charset="77"/>
                <a:ea typeface="Helvetica Neue Light" panose="02000403000000020004" pitchFamily="2" charset="0"/>
                <a:cs typeface="Calibri Light" charset="0"/>
              </a:rPr>
              <a:t>with</a:t>
            </a:r>
            <a:r>
              <a:rPr lang="sv-SE" sz="800" dirty="0">
                <a:solidFill>
                  <a:schemeClr val="tx2"/>
                </a:solidFill>
                <a:latin typeface="Swedish Gothic Light" pitchFamily="2" charset="77"/>
                <a:ea typeface="Helvetica Neue Light" panose="02000403000000020004" pitchFamily="2" charset="0"/>
                <a:cs typeface="Calibri Light" charset="0"/>
              </a:rPr>
              <a:t> </a:t>
            </a:r>
          </a:p>
          <a:p>
            <a:pPr algn="ctr"/>
            <a:r>
              <a:rPr lang="sv-SE" sz="800" dirty="0">
                <a:solidFill>
                  <a:schemeClr val="tx2"/>
                </a:solidFill>
                <a:latin typeface="Swedish Gothic Light" pitchFamily="2" charset="77"/>
                <a:ea typeface="Helvetica Neue Light" panose="02000403000000020004" pitchFamily="2" charset="0"/>
                <a:cs typeface="Calibri Light" charset="0"/>
              </a:rPr>
              <a:t>no cross-</a:t>
            </a:r>
            <a:r>
              <a:rPr lang="sv-SE" sz="800" dirty="0" err="1">
                <a:solidFill>
                  <a:schemeClr val="tx2"/>
                </a:solidFill>
                <a:latin typeface="Swedish Gothic Light" pitchFamily="2" charset="77"/>
                <a:ea typeface="Helvetica Neue Light" panose="02000403000000020004" pitchFamily="2" charset="0"/>
                <a:cs typeface="Calibri Light" charset="0"/>
              </a:rPr>
              <a:t>reactivity</a:t>
            </a:r>
            <a:endParaRPr lang="sv-SE" sz="800" dirty="0">
              <a:solidFill>
                <a:schemeClr val="tx2"/>
              </a:solidFill>
              <a:latin typeface="Swedish Gothic Light" pitchFamily="2" charset="77"/>
              <a:ea typeface="Helvetica Neue Light" panose="02000403000000020004" pitchFamily="2" charset="0"/>
              <a:cs typeface="Calibri Light" charset="0"/>
            </a:endParaRPr>
          </a:p>
        </p:txBody>
      </p:sp>
      <p:sp>
        <p:nvSpPr>
          <p:cNvPr id="21" name="Rektangel 29">
            <a:extLst>
              <a:ext uri="{FF2B5EF4-FFF2-40B4-BE49-F238E27FC236}">
                <a16:creationId xmlns:a16="http://schemas.microsoft.com/office/drawing/2014/main" id="{53F883BA-91A4-AE4F-817D-F97375A20E68}"/>
              </a:ext>
            </a:extLst>
          </p:cNvPr>
          <p:cNvSpPr/>
          <p:nvPr/>
        </p:nvSpPr>
        <p:spPr>
          <a:xfrm>
            <a:off x="3280596" y="3276812"/>
            <a:ext cx="209111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800" dirty="0">
                <a:solidFill>
                  <a:schemeClr val="tx2"/>
                </a:solidFill>
                <a:latin typeface="Swedish Gothic Light" pitchFamily="2" charset="77"/>
                <a:ea typeface="Helvetica Neue Light" panose="02000403000000020004" pitchFamily="2" charset="0"/>
                <a:cs typeface="Calibri Light" charset="0"/>
              </a:rPr>
              <a:t>Analog to digital </a:t>
            </a:r>
            <a:r>
              <a:rPr lang="sv-SE" sz="800" dirty="0" err="1">
                <a:solidFill>
                  <a:schemeClr val="tx2"/>
                </a:solidFill>
                <a:latin typeface="Swedish Gothic Light" pitchFamily="2" charset="77"/>
                <a:ea typeface="Helvetica Neue Light" panose="02000403000000020004" pitchFamily="2" charset="0"/>
                <a:cs typeface="Calibri Light" charset="0"/>
              </a:rPr>
              <a:t>converter</a:t>
            </a:r>
            <a:endParaRPr lang="sv-SE" sz="800" dirty="0">
              <a:solidFill>
                <a:schemeClr val="tx2"/>
              </a:solidFill>
              <a:latin typeface="Swedish Gothic Light" pitchFamily="2" charset="77"/>
              <a:ea typeface="Helvetica Neue Light" panose="02000403000000020004" pitchFamily="2" charset="0"/>
              <a:cs typeface="Calibri Light" charset="0"/>
            </a:endParaRPr>
          </a:p>
        </p:txBody>
      </p:sp>
      <p:pic>
        <p:nvPicPr>
          <p:cNvPr id="40" name="Picture 39" descr="A picture containing dark, window, sitting, building&#10;&#10;Description automatically generated">
            <a:extLst>
              <a:ext uri="{FF2B5EF4-FFF2-40B4-BE49-F238E27FC236}">
                <a16:creationId xmlns:a16="http://schemas.microsoft.com/office/drawing/2014/main" id="{CCD434D6-223A-454B-A153-87072E1D9A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8518" y="1530637"/>
            <a:ext cx="2218367" cy="1578167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8213E7E6-04A3-C24A-9A69-EB6911DB0C78}"/>
              </a:ext>
            </a:extLst>
          </p:cNvPr>
          <p:cNvSpPr txBox="1"/>
          <p:nvPr/>
        </p:nvSpPr>
        <p:spPr>
          <a:xfrm>
            <a:off x="7886801" y="1555456"/>
            <a:ext cx="666849" cy="2682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1400" spc="-45" dirty="0">
                <a:solidFill>
                  <a:schemeClr val="bg1"/>
                </a:solidFill>
                <a:latin typeface="+mj-lt"/>
              </a:rPr>
              <a:t>Explore</a:t>
            </a:r>
            <a:endParaRPr lang="en-SE" sz="1400" spc="-45">
              <a:solidFill>
                <a:schemeClr val="bg1"/>
              </a:solidFill>
              <a:latin typeface="+mj-lt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6E3A275-E38A-9747-8814-4134E587AC8D}"/>
              </a:ext>
            </a:extLst>
          </p:cNvPr>
          <p:cNvSpPr txBox="1"/>
          <p:nvPr/>
        </p:nvSpPr>
        <p:spPr>
          <a:xfrm>
            <a:off x="7886801" y="1744853"/>
            <a:ext cx="2657094" cy="464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000" dirty="0">
                <a:solidFill>
                  <a:schemeClr val="tx2"/>
                </a:solidFill>
                <a:latin typeface="Swedish Gothic" pitchFamily="2" charset="77"/>
              </a:rPr>
              <a:t>Measure 1,536 proteins, </a:t>
            </a:r>
          </a:p>
          <a:p>
            <a:pPr>
              <a:lnSpc>
                <a:spcPct val="80000"/>
              </a:lnSpc>
            </a:pPr>
            <a:r>
              <a:rPr lang="en-US" sz="1000" dirty="0">
                <a:solidFill>
                  <a:schemeClr val="tx2"/>
                </a:solidFill>
                <a:latin typeface="Swedish Gothic" pitchFamily="2" charset="77"/>
              </a:rPr>
              <a:t>Soon 3k and 4,5k proteins covering the dynamic plasma proteome.</a:t>
            </a:r>
            <a:endParaRPr lang="en-SE" sz="1000">
              <a:solidFill>
                <a:schemeClr val="tx2"/>
              </a:solidFill>
              <a:latin typeface="Swedish Gothic" pitchFamily="2" charset="77"/>
            </a:endParaRPr>
          </a:p>
        </p:txBody>
      </p:sp>
      <p:pic>
        <p:nvPicPr>
          <p:cNvPr id="43" name="Picture 42" descr="A picture containing indoor, blue, white, table&#10;&#10;Description automatically generated">
            <a:extLst>
              <a:ext uri="{FF2B5EF4-FFF2-40B4-BE49-F238E27FC236}">
                <a16:creationId xmlns:a16="http://schemas.microsoft.com/office/drawing/2014/main" id="{C5212D3E-7247-1B43-90DF-5EEAB77D49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91230" y="3179295"/>
            <a:ext cx="2225655" cy="1581912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1B7FBB86-96CE-EB41-8058-354A0EB4D47E}"/>
              </a:ext>
            </a:extLst>
          </p:cNvPr>
          <p:cNvSpPr txBox="1"/>
          <p:nvPr/>
        </p:nvSpPr>
        <p:spPr>
          <a:xfrm>
            <a:off x="7876713" y="3111598"/>
            <a:ext cx="896399" cy="2682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1400" spc="-45" dirty="0">
                <a:solidFill>
                  <a:schemeClr val="bg1"/>
                </a:solidFill>
                <a:latin typeface="+mj-lt"/>
              </a:rPr>
              <a:t>Target 384</a:t>
            </a:r>
            <a:endParaRPr lang="en-SE" sz="1400" spc="-45">
              <a:solidFill>
                <a:schemeClr val="bg1"/>
              </a:solidFill>
              <a:latin typeface="+mj-lt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6DFA96D-9D5B-FF4E-9F9F-BA88B45970D0}"/>
              </a:ext>
            </a:extLst>
          </p:cNvPr>
          <p:cNvSpPr txBox="1"/>
          <p:nvPr/>
        </p:nvSpPr>
        <p:spPr>
          <a:xfrm>
            <a:off x="7886065" y="3291525"/>
            <a:ext cx="2381057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1000" dirty="0">
                <a:solidFill>
                  <a:schemeClr val="tx2"/>
                </a:solidFill>
                <a:latin typeface="Swedish Gothic" pitchFamily="2" charset="77"/>
              </a:rPr>
              <a:t>1µl and outstanding coverage of inflammatory cytokines</a:t>
            </a:r>
            <a:endParaRPr lang="en-SE" sz="1000">
              <a:solidFill>
                <a:schemeClr val="tx2"/>
              </a:solidFill>
              <a:latin typeface="Swedish Gothic" pitchFamily="2" charset="77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DCA8F8D-A42D-B545-AD36-40BFE6EFA528}"/>
              </a:ext>
            </a:extLst>
          </p:cNvPr>
          <p:cNvSpPr txBox="1"/>
          <p:nvPr/>
        </p:nvSpPr>
        <p:spPr>
          <a:xfrm>
            <a:off x="7876713" y="3699061"/>
            <a:ext cx="812402" cy="2682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1400" spc="-45" dirty="0">
                <a:solidFill>
                  <a:schemeClr val="bg1"/>
                </a:solidFill>
                <a:latin typeface="+mj-lt"/>
              </a:rPr>
              <a:t>Target 96</a:t>
            </a:r>
            <a:endParaRPr lang="en-SE" sz="1400" spc="-45">
              <a:solidFill>
                <a:schemeClr val="bg1"/>
              </a:solidFill>
              <a:latin typeface="+mj-lt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5072C15-CFDF-E34F-8FFA-BBB8C3AD11C6}"/>
              </a:ext>
            </a:extLst>
          </p:cNvPr>
          <p:cNvSpPr txBox="1"/>
          <p:nvPr/>
        </p:nvSpPr>
        <p:spPr>
          <a:xfrm>
            <a:off x="7886066" y="3894116"/>
            <a:ext cx="2301543" cy="341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1000" dirty="0">
                <a:solidFill>
                  <a:schemeClr val="tx2"/>
                </a:solidFill>
                <a:latin typeface="Swedish Gothic" pitchFamily="2" charset="77"/>
              </a:rPr>
              <a:t>15 panels built for specific area of disease or biology process.</a:t>
            </a:r>
            <a:endParaRPr lang="en-SE" sz="1000">
              <a:solidFill>
                <a:schemeClr val="tx2"/>
              </a:solidFill>
              <a:latin typeface="Swedish Gothic" pitchFamily="2" charset="77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4301148-ED2C-7940-8BC7-0F7965433AC4}"/>
              </a:ext>
            </a:extLst>
          </p:cNvPr>
          <p:cNvSpPr txBox="1"/>
          <p:nvPr/>
        </p:nvSpPr>
        <p:spPr>
          <a:xfrm>
            <a:off x="7886066" y="4276252"/>
            <a:ext cx="815608" cy="2682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1400" spc="-45" dirty="0">
                <a:solidFill>
                  <a:schemeClr val="bg1"/>
                </a:solidFill>
                <a:latin typeface="+mj-lt"/>
              </a:rPr>
              <a:t>Target 48</a:t>
            </a:r>
            <a:endParaRPr lang="en-SE" sz="1400" spc="-45">
              <a:solidFill>
                <a:schemeClr val="bg1"/>
              </a:solidFill>
              <a:latin typeface="+mj-lt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55FCEB3-9D65-274B-8298-3FE282E2CA92}"/>
              </a:ext>
            </a:extLst>
          </p:cNvPr>
          <p:cNvSpPr txBox="1"/>
          <p:nvPr/>
        </p:nvSpPr>
        <p:spPr>
          <a:xfrm>
            <a:off x="7895419" y="4471307"/>
            <a:ext cx="2582936" cy="341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1000" dirty="0">
                <a:solidFill>
                  <a:srgbClr val="AAB1B8"/>
                </a:solidFill>
                <a:latin typeface="Swedish Gothic" pitchFamily="2" charset="77"/>
              </a:rPr>
              <a:t>48-plex Cytokine panel with absolute quantification.</a:t>
            </a:r>
            <a:endParaRPr lang="en-SE" sz="1000">
              <a:solidFill>
                <a:srgbClr val="AAB1B8"/>
              </a:solidFill>
              <a:latin typeface="Swedish Gothic" pitchFamily="2" charset="77"/>
            </a:endParaRPr>
          </a:p>
        </p:txBody>
      </p:sp>
      <p:pic>
        <p:nvPicPr>
          <p:cNvPr id="50" name="Picture 49" descr="A picture containing computer, monitor, black&#10;&#10;Description automatically generated">
            <a:extLst>
              <a:ext uri="{FF2B5EF4-FFF2-40B4-BE49-F238E27FC236}">
                <a16:creationId xmlns:a16="http://schemas.microsoft.com/office/drawing/2014/main" id="{799833D5-FEDD-3344-B8C7-FD903F7063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96800" y="4852874"/>
            <a:ext cx="2225656" cy="1581912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90D5620E-50B2-1D43-BD2A-7761B760EF71}"/>
              </a:ext>
            </a:extLst>
          </p:cNvPr>
          <p:cNvSpPr txBox="1"/>
          <p:nvPr/>
        </p:nvSpPr>
        <p:spPr>
          <a:xfrm>
            <a:off x="7886066" y="4900241"/>
            <a:ext cx="564578" cy="2682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1400" spc="-45" dirty="0">
                <a:solidFill>
                  <a:schemeClr val="bg1"/>
                </a:solidFill>
                <a:latin typeface="+mj-lt"/>
              </a:rPr>
              <a:t>Focus</a:t>
            </a:r>
            <a:endParaRPr lang="en-SE" sz="1400" spc="-45">
              <a:solidFill>
                <a:schemeClr val="bg1"/>
              </a:solidFill>
              <a:latin typeface="+mj-lt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BE9AD0B-C2D4-4D40-8750-266D19F7BBC4}"/>
              </a:ext>
            </a:extLst>
          </p:cNvPr>
          <p:cNvSpPr txBox="1"/>
          <p:nvPr/>
        </p:nvSpPr>
        <p:spPr>
          <a:xfrm>
            <a:off x="7895419" y="5085611"/>
            <a:ext cx="2657095" cy="341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1000" dirty="0">
                <a:solidFill>
                  <a:schemeClr val="tx2"/>
                </a:solidFill>
                <a:latin typeface="Swedish Gothic" pitchFamily="2" charset="77"/>
              </a:rPr>
              <a:t>Measure up to 21 proteins simultaneously, selected based on your discoveries and needs</a:t>
            </a:r>
            <a:endParaRPr lang="en-SE" sz="1000">
              <a:solidFill>
                <a:schemeClr val="tx2"/>
              </a:solidFill>
              <a:latin typeface="Swedish Gothic" pitchFamily="2" charset="77"/>
            </a:endParaRP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8D46BCF6-821A-374D-BFE7-0FF35B135B7E}"/>
              </a:ext>
            </a:extLst>
          </p:cNvPr>
          <p:cNvSpPr txBox="1">
            <a:spLocks/>
          </p:cNvSpPr>
          <p:nvPr/>
        </p:nvSpPr>
        <p:spPr>
          <a:xfrm>
            <a:off x="5504372" y="848995"/>
            <a:ext cx="4305225" cy="492443"/>
          </a:xfrm>
          <a:prstGeom prst="rect">
            <a:avLst/>
          </a:prstGeom>
          <a:noFill/>
        </p:spPr>
        <p:txBody>
          <a:bodyPr vert="horz" lIns="72000" tIns="72000" rIns="72000" bIns="5400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spc="-12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err="1"/>
              <a:t>Olink</a:t>
            </a:r>
            <a:r>
              <a:rPr lang="en-US" sz="2400" dirty="0"/>
              <a:t> Product Portfolio</a:t>
            </a:r>
          </a:p>
        </p:txBody>
      </p:sp>
      <p:sp>
        <p:nvSpPr>
          <p:cNvPr id="54" name="Content Placeholder 2">
            <a:extLst>
              <a:ext uri="{FF2B5EF4-FFF2-40B4-BE49-F238E27FC236}">
                <a16:creationId xmlns:a16="http://schemas.microsoft.com/office/drawing/2014/main" id="{DE9BEC55-83D5-AF48-9912-5B3FAD738F3E}"/>
              </a:ext>
            </a:extLst>
          </p:cNvPr>
          <p:cNvSpPr txBox="1">
            <a:spLocks/>
          </p:cNvSpPr>
          <p:nvPr/>
        </p:nvSpPr>
        <p:spPr>
          <a:xfrm>
            <a:off x="8659644" y="101147"/>
            <a:ext cx="2313156" cy="419554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vert="horz" lIns="72000" tIns="72000" rIns="72000" bIns="54000" rtlCol="0" anchor="ctr">
            <a:noAutofit/>
          </a:bodyPr>
          <a:lstStyle>
            <a:lvl1pPr marL="202842" indent="-202842" algn="l" defTabSz="1015970" rtl="0" eaLnBrk="1" latinLnBrk="0" hangingPunct="1">
              <a:lnSpc>
                <a:spcPct val="90000"/>
              </a:lnSpc>
              <a:spcBef>
                <a:spcPts val="444"/>
              </a:spcBef>
              <a:buFont typeface="Arial" panose="020B0604020202020204" pitchFamily="34" charset="0"/>
              <a:buChar char="•"/>
              <a:defRPr sz="2222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95099" indent="-192259" algn="l" defTabSz="1015970" rtl="0" eaLnBrk="1" latinLnBrk="0" hangingPunct="1">
              <a:lnSpc>
                <a:spcPct val="90000"/>
              </a:lnSpc>
              <a:spcBef>
                <a:spcPts val="444"/>
              </a:spcBef>
              <a:buFont typeface="Swedish Gothic" panose="00000500000000000000" pitchFamily="50" charset="0"/>
              <a:buChar char="−"/>
              <a:defRPr sz="2222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97941" indent="-202842" algn="l" defTabSz="1015970" rtl="0" eaLnBrk="1" latinLnBrk="0" hangingPunct="1">
              <a:lnSpc>
                <a:spcPct val="90000"/>
              </a:lnSpc>
              <a:spcBef>
                <a:spcPts val="444"/>
              </a:spcBef>
              <a:buFont typeface="Arial" panose="020B0604020202020204" pitchFamily="34" charset="0"/>
              <a:buChar char="•"/>
              <a:defRPr sz="2222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800782" indent="-202842" algn="l" defTabSz="1015970" rtl="0" eaLnBrk="1" latinLnBrk="0" hangingPunct="1">
              <a:lnSpc>
                <a:spcPct val="90000"/>
              </a:lnSpc>
              <a:spcBef>
                <a:spcPts val="444"/>
              </a:spcBef>
              <a:buFont typeface="Swedish Gothic" panose="00000500000000000000" pitchFamily="50" charset="0"/>
              <a:buChar char="−"/>
              <a:defRPr sz="2222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93040" indent="-192259" algn="l" defTabSz="1015970" rtl="0" eaLnBrk="1" latinLnBrk="0" hangingPunct="1">
              <a:lnSpc>
                <a:spcPct val="90000"/>
              </a:lnSpc>
              <a:spcBef>
                <a:spcPts val="444"/>
              </a:spcBef>
              <a:buFont typeface="Arial" panose="020B0604020202020204" pitchFamily="34" charset="0"/>
              <a:buChar char="•"/>
              <a:defRPr sz="2222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793917" indent="-253992" algn="l" defTabSz="101597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01901" indent="-253992" algn="l" defTabSz="101597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09886" indent="-253992" algn="l" defTabSz="101597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17870" indent="-253992" algn="l" defTabSz="101597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2840" lvl="1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800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Proteomic Screen for COVID-19 needs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E0D277C7-17AD-044A-8B72-1FEBA9CF96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12678" y="4399006"/>
            <a:ext cx="1054850" cy="891599"/>
          </a:xfrm>
          <a:prstGeom prst="rect">
            <a:avLst/>
          </a:prstGeom>
        </p:spPr>
      </p:pic>
      <p:sp>
        <p:nvSpPr>
          <p:cNvPr id="56" name="Rektangel 29">
            <a:extLst>
              <a:ext uri="{FF2B5EF4-FFF2-40B4-BE49-F238E27FC236}">
                <a16:creationId xmlns:a16="http://schemas.microsoft.com/office/drawing/2014/main" id="{2996D4D5-367D-7949-8E5D-D69DF8F6D513}"/>
              </a:ext>
            </a:extLst>
          </p:cNvPr>
          <p:cNvSpPr/>
          <p:nvPr/>
        </p:nvSpPr>
        <p:spPr>
          <a:xfrm>
            <a:off x="1821668" y="4081346"/>
            <a:ext cx="17159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1400" dirty="0">
                <a:solidFill>
                  <a:schemeClr val="bg1">
                    <a:lumMod val="85000"/>
                  </a:schemeClr>
                </a:solidFill>
                <a:latin typeface="+mj-lt"/>
                <a:ea typeface="Helvetica Neue Light" panose="02000403000000020004" pitchFamily="2" charset="0"/>
                <a:cs typeface="Calibri Light" charset="0"/>
              </a:rPr>
              <a:t>QC &amp; Data </a:t>
            </a:r>
            <a:r>
              <a:rPr lang="sv-SE" sz="1400" dirty="0" err="1">
                <a:solidFill>
                  <a:schemeClr val="bg1">
                    <a:lumMod val="85000"/>
                  </a:schemeClr>
                </a:solidFill>
                <a:latin typeface="+mj-lt"/>
                <a:ea typeface="Helvetica Neue Light" panose="02000403000000020004" pitchFamily="2" charset="0"/>
                <a:cs typeface="Calibri Light" charset="0"/>
              </a:rPr>
              <a:t>analysis</a:t>
            </a:r>
            <a:endParaRPr lang="sv-SE" sz="1400" dirty="0">
              <a:solidFill>
                <a:schemeClr val="bg1">
                  <a:lumMod val="85000"/>
                </a:schemeClr>
              </a:solidFill>
              <a:latin typeface="+mj-lt"/>
              <a:ea typeface="Helvetica Neue Light" panose="02000403000000020004" pitchFamily="2" charset="0"/>
              <a:cs typeface="Calibri Light" charset="0"/>
            </a:endParaRPr>
          </a:p>
        </p:txBody>
      </p:sp>
      <p:sp>
        <p:nvSpPr>
          <p:cNvPr id="57" name="Rektangel 29">
            <a:extLst>
              <a:ext uri="{FF2B5EF4-FFF2-40B4-BE49-F238E27FC236}">
                <a16:creationId xmlns:a16="http://schemas.microsoft.com/office/drawing/2014/main" id="{6F5CAE08-B25A-CC44-8DCF-5673B23CEC12}"/>
              </a:ext>
            </a:extLst>
          </p:cNvPr>
          <p:cNvSpPr/>
          <p:nvPr/>
        </p:nvSpPr>
        <p:spPr>
          <a:xfrm>
            <a:off x="1614287" y="5420836"/>
            <a:ext cx="20911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800" dirty="0">
                <a:solidFill>
                  <a:schemeClr val="tx2"/>
                </a:solidFill>
                <a:latin typeface="Swedish Gothic Light" pitchFamily="2" charset="77"/>
                <a:ea typeface="Helvetica Neue Light" panose="02000403000000020004" pitchFamily="2" charset="0"/>
                <a:cs typeface="Calibri Light" charset="0"/>
              </a:rPr>
              <a:t>Robust and </a:t>
            </a:r>
            <a:r>
              <a:rPr lang="sv-SE" sz="800" dirty="0" err="1">
                <a:solidFill>
                  <a:schemeClr val="tx2"/>
                </a:solidFill>
                <a:latin typeface="Swedish Gothic Light" pitchFamily="2" charset="77"/>
                <a:ea typeface="Helvetica Neue Light" panose="02000403000000020004" pitchFamily="2" charset="0"/>
                <a:cs typeface="Calibri Light" charset="0"/>
              </a:rPr>
              <a:t>reproducible</a:t>
            </a:r>
            <a:r>
              <a:rPr lang="sv-SE" sz="800" dirty="0">
                <a:solidFill>
                  <a:schemeClr val="tx2"/>
                </a:solidFill>
                <a:latin typeface="Swedish Gothic Light" pitchFamily="2" charset="77"/>
                <a:ea typeface="Helvetica Neue Light" panose="02000403000000020004" pitchFamily="2" charset="0"/>
                <a:cs typeface="Calibri Light" charset="0"/>
              </a:rPr>
              <a:t> </a:t>
            </a:r>
          </a:p>
          <a:p>
            <a:pPr algn="ctr"/>
            <a:r>
              <a:rPr lang="sv-SE" sz="800" dirty="0">
                <a:solidFill>
                  <a:schemeClr val="tx2"/>
                </a:solidFill>
                <a:latin typeface="Swedish Gothic Light" pitchFamily="2" charset="77"/>
                <a:ea typeface="Helvetica Neue Light" panose="02000403000000020004" pitchFamily="2" charset="0"/>
                <a:cs typeface="Calibri Light" charset="0"/>
              </a:rPr>
              <a:t>data to trust</a:t>
            </a:r>
          </a:p>
        </p:txBody>
      </p:sp>
    </p:spTree>
    <p:extLst>
      <p:ext uri="{BB962C8B-B14F-4D97-AF65-F5344CB8AC3E}">
        <p14:creationId xmlns:p14="http://schemas.microsoft.com/office/powerpoint/2010/main" val="28904516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080CA7A-FB8C-7645-8BC4-854A41D0C741}"/>
              </a:ext>
            </a:extLst>
          </p:cNvPr>
          <p:cNvSpPr txBox="1">
            <a:spLocks/>
          </p:cNvSpPr>
          <p:nvPr/>
        </p:nvSpPr>
        <p:spPr>
          <a:xfrm>
            <a:off x="280790" y="1352201"/>
            <a:ext cx="8254579" cy="4973741"/>
          </a:xfrm>
          <a:prstGeom prst="rect">
            <a:avLst/>
          </a:prstGeom>
        </p:spPr>
        <p:txBody>
          <a:bodyPr vert="horz" lIns="72000" tIns="72000" rIns="72000" bIns="54000" rtlCol="0">
            <a:noAutofit/>
          </a:bodyPr>
          <a:lstStyle>
            <a:lvl1pPr marL="202842" indent="-202842" algn="l" defTabSz="1015970" rtl="0" eaLnBrk="1" latinLnBrk="0" hangingPunct="1">
              <a:lnSpc>
                <a:spcPct val="90000"/>
              </a:lnSpc>
              <a:spcBef>
                <a:spcPts val="444"/>
              </a:spcBef>
              <a:buFont typeface="Arial" panose="020B0604020202020204" pitchFamily="34" charset="0"/>
              <a:buChar char="•"/>
              <a:defRPr sz="2222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95099" indent="-192259" algn="l" defTabSz="1015970" rtl="0" eaLnBrk="1" latinLnBrk="0" hangingPunct="1">
              <a:lnSpc>
                <a:spcPct val="90000"/>
              </a:lnSpc>
              <a:spcBef>
                <a:spcPts val="444"/>
              </a:spcBef>
              <a:buFont typeface="Swedish Gothic" panose="00000500000000000000" pitchFamily="50" charset="0"/>
              <a:buChar char="−"/>
              <a:defRPr sz="2222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97941" indent="-202842" algn="l" defTabSz="1015970" rtl="0" eaLnBrk="1" latinLnBrk="0" hangingPunct="1">
              <a:lnSpc>
                <a:spcPct val="90000"/>
              </a:lnSpc>
              <a:spcBef>
                <a:spcPts val="444"/>
              </a:spcBef>
              <a:buFont typeface="Arial" panose="020B0604020202020204" pitchFamily="34" charset="0"/>
              <a:buChar char="•"/>
              <a:defRPr sz="2222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800782" indent="-202842" algn="l" defTabSz="1015970" rtl="0" eaLnBrk="1" latinLnBrk="0" hangingPunct="1">
              <a:lnSpc>
                <a:spcPct val="90000"/>
              </a:lnSpc>
              <a:spcBef>
                <a:spcPts val="444"/>
              </a:spcBef>
              <a:buFont typeface="Swedish Gothic" panose="00000500000000000000" pitchFamily="50" charset="0"/>
              <a:buChar char="−"/>
              <a:defRPr sz="2222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93040" indent="-192259" algn="l" defTabSz="1015970" rtl="0" eaLnBrk="1" latinLnBrk="0" hangingPunct="1">
              <a:lnSpc>
                <a:spcPct val="90000"/>
              </a:lnSpc>
              <a:spcBef>
                <a:spcPts val="444"/>
              </a:spcBef>
              <a:buFont typeface="Arial" panose="020B0604020202020204" pitchFamily="34" charset="0"/>
              <a:buChar char="•"/>
              <a:defRPr sz="2222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793917" indent="-253992" algn="l" defTabSz="101597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01901" indent="-253992" algn="l" defTabSz="101597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09886" indent="-253992" algn="l" defTabSz="101597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17870" indent="-253992" algn="l" defTabSz="101597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Swedish Gothic Thin" pitchFamily="2" charset="77"/>
              </a:rPr>
              <a:t>With plasma proteomics, we can rapidly paint a comprehensive picture of how your therapeutic/vaccine strategy impacts multiple organ systems</a:t>
            </a:r>
          </a:p>
          <a:p>
            <a:endParaRPr lang="en-US" sz="2000" dirty="0">
              <a:latin typeface="Swedish Gothic Thin" pitchFamily="2" charset="77"/>
            </a:endParaRPr>
          </a:p>
          <a:p>
            <a:r>
              <a:rPr lang="en-US" sz="2000" dirty="0">
                <a:latin typeface="Swedish Gothic Thin" pitchFamily="2" charset="77"/>
              </a:rPr>
              <a:t>We provide the broadest high-quality coverage of inflammatory proteins driving cytokine storms</a:t>
            </a:r>
          </a:p>
          <a:p>
            <a:endParaRPr lang="en-US" sz="2000" dirty="0">
              <a:latin typeface="Swedish Gothic Thin" pitchFamily="2" charset="77"/>
            </a:endParaRPr>
          </a:p>
          <a:p>
            <a:r>
              <a:rPr lang="en-US" sz="2000" dirty="0">
                <a:latin typeface="Swedish Gothic Thin" pitchFamily="2" charset="77"/>
              </a:rPr>
              <a:t>We are the trusted provider to the COVID Technology Access Framework from the largest proteomics COVID project in the world</a:t>
            </a:r>
          </a:p>
          <a:p>
            <a:endParaRPr lang="en-US" sz="2000" dirty="0">
              <a:latin typeface="Swedish Gothic Thin" pitchFamily="2" charset="77"/>
            </a:endParaRPr>
          </a:p>
          <a:p>
            <a:r>
              <a:rPr lang="en-US" sz="2000" dirty="0">
                <a:latin typeface="Swedish Gothic Thin" pitchFamily="2" charset="77"/>
              </a:rPr>
              <a:t>Let us help with the analysis of your COVID-19 samples by offering</a:t>
            </a:r>
          </a:p>
          <a:p>
            <a:pPr lvl="1"/>
            <a:r>
              <a:rPr lang="en-US" sz="1600" dirty="0">
                <a:latin typeface="Swedish Gothic Thin" pitchFamily="2" charset="77"/>
              </a:rPr>
              <a:t>Inactivation of SARS-CoV-2 infected samples</a:t>
            </a:r>
          </a:p>
          <a:p>
            <a:pPr lvl="1"/>
            <a:r>
              <a:rPr lang="en-US" sz="1600" dirty="0">
                <a:latin typeface="Swedish Gothic Thin" pitchFamily="2" charset="77"/>
              </a:rPr>
              <a:t>Short turnaround time of sample analysis (4-6 weeks)</a:t>
            </a:r>
          </a:p>
          <a:p>
            <a:pPr lvl="1"/>
            <a:r>
              <a:rPr lang="en-US" sz="1600" dirty="0">
                <a:latin typeface="Swedish Gothic Thin" pitchFamily="2" charset="77"/>
              </a:rPr>
              <a:t>Access to results from largest proteomics dataset from extensive COVID-19 cohort</a:t>
            </a:r>
          </a:p>
          <a:p>
            <a:endParaRPr lang="en-US" sz="2000" dirty="0">
              <a:latin typeface="Swedish Gothic Thin" pitchFamily="2" charset="77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C7E1"/>
                </a:solidFill>
                <a:latin typeface="Swedish Gothic Thin" pitchFamily="2" charset="77"/>
              </a:rPr>
              <a:t>Where do you see </a:t>
            </a:r>
            <a:r>
              <a:rPr lang="en-US" sz="2800" dirty="0" err="1">
                <a:solidFill>
                  <a:srgbClr val="00C7E1"/>
                </a:solidFill>
                <a:latin typeface="Swedish Gothic Thin" pitchFamily="2" charset="77"/>
              </a:rPr>
              <a:t>Olink</a:t>
            </a:r>
            <a:r>
              <a:rPr lang="en-US" sz="2800" dirty="0">
                <a:solidFill>
                  <a:srgbClr val="00C7E1"/>
                </a:solidFill>
                <a:latin typeface="Swedish Gothic Thin" pitchFamily="2" charset="77"/>
              </a:rPr>
              <a:t> having the biggest potential impact on your COVID efforts?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1800" dirty="0">
              <a:latin typeface="Swedish Gothic Thin" pitchFamily="2" charset="77"/>
              <a:cs typeface="Calibri Light" panose="020F03020202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1800" dirty="0">
              <a:latin typeface="Swedish Gothic Thin" pitchFamily="2" charset="77"/>
              <a:cs typeface="Calibri Light" panose="020F030202020403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1F8F88A-2958-AD4B-AB6D-9C83C853D397}"/>
              </a:ext>
            </a:extLst>
          </p:cNvPr>
          <p:cNvSpPr/>
          <p:nvPr/>
        </p:nvSpPr>
        <p:spPr>
          <a:xfrm>
            <a:off x="949569" y="281354"/>
            <a:ext cx="2133600" cy="35169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BFFE75CC-6ACB-8A48-B547-7043CDC6E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699" y="674229"/>
            <a:ext cx="10363401" cy="492443"/>
          </a:xfrm>
        </p:spPr>
        <p:txBody>
          <a:bodyPr/>
          <a:lstStyle/>
          <a:p>
            <a:r>
              <a:rPr lang="en-US" sz="3200" dirty="0">
                <a:solidFill>
                  <a:schemeClr val="bg1"/>
                </a:solidFill>
              </a:rPr>
              <a:t>Conclusion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0122FB-0B3E-4546-AF01-E24005FA5C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5238" y="1027419"/>
            <a:ext cx="1576924" cy="15769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5E941D3-E6FE-6842-B98D-14C219BF0B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54549" y="3610469"/>
            <a:ext cx="1522510" cy="1446671"/>
          </a:xfrm>
          <a:prstGeom prst="rect">
            <a:avLst/>
          </a:prstGeom>
        </p:spPr>
      </p:pic>
      <p:pic>
        <p:nvPicPr>
          <p:cNvPr id="18" name="Picture 27" descr="A picture containing window, star&#10;&#10;Description automatically generated">
            <a:extLst>
              <a:ext uri="{FF2B5EF4-FFF2-40B4-BE49-F238E27FC236}">
                <a16:creationId xmlns:a16="http://schemas.microsoft.com/office/drawing/2014/main" id="{8322762F-333A-4D4D-8747-AC70D30D50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5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26801" y="5183538"/>
            <a:ext cx="1178006" cy="11424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3E212F1-AAEF-EC44-A926-F5F8253928F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rcRect l="4956" t="7259" r="4392" b="5415"/>
          <a:stretch/>
        </p:blipFill>
        <p:spPr>
          <a:xfrm>
            <a:off x="9041405" y="2726346"/>
            <a:ext cx="1053798" cy="101512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11924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40289DE-F498-6A45-B84C-D9D0C7B8F969}"/>
              </a:ext>
            </a:extLst>
          </p:cNvPr>
          <p:cNvSpPr/>
          <p:nvPr/>
        </p:nvSpPr>
        <p:spPr>
          <a:xfrm>
            <a:off x="4178824" y="5794449"/>
            <a:ext cx="23897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A2D9F5"/>
                </a:solidFill>
                <a:effectLst/>
              </a:rPr>
              <a:t>“This is very interesting dataset to explore and relevant to understand protein expression during COVID19 infection and clearance. Thanks for sharing.”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C3A0CF-5ABF-074A-84A7-4573535E7214}"/>
              </a:ext>
            </a:extLst>
          </p:cNvPr>
          <p:cNvSpPr/>
          <p:nvPr/>
        </p:nvSpPr>
        <p:spPr>
          <a:xfrm>
            <a:off x="246539" y="872197"/>
            <a:ext cx="28518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A2D9F5"/>
                </a:solidFill>
                <a:effectLst/>
              </a:rPr>
              <a:t>“Very much appreciate your free access data initiative. Hope the research community becomes open like this for the benefit of humanity even after the present pandemic completely resolves.”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C4A6AB3-3802-E54A-BAA0-684298BFC02E}"/>
              </a:ext>
            </a:extLst>
          </p:cNvPr>
          <p:cNvSpPr/>
          <p:nvPr/>
        </p:nvSpPr>
        <p:spPr>
          <a:xfrm>
            <a:off x="3262554" y="1526825"/>
            <a:ext cx="281522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A2D9F5"/>
                </a:solidFill>
                <a:effectLst/>
              </a:rPr>
              <a:t>“I am working on multi-omics of population health. This data will be really useful for the science society. Thanks a lot for your contribution.”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E564CEF-1EF6-884B-860E-D1BCBBE1959D}"/>
              </a:ext>
            </a:extLst>
          </p:cNvPr>
          <p:cNvSpPr/>
          <p:nvPr/>
        </p:nvSpPr>
        <p:spPr>
          <a:xfrm>
            <a:off x="558307" y="5855131"/>
            <a:ext cx="333319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A2D9F5"/>
                </a:solidFill>
                <a:effectLst/>
              </a:rPr>
              <a:t>“Accessing the protein profile linked with clinical data of patients is a valuable tool to identify possible therapeutic targets to treat COVID19.”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1FD910E-2F5A-0048-8ED4-C9D828354C94}"/>
              </a:ext>
            </a:extLst>
          </p:cNvPr>
          <p:cNvSpPr/>
          <p:nvPr/>
        </p:nvSpPr>
        <p:spPr>
          <a:xfrm>
            <a:off x="2843618" y="3429000"/>
            <a:ext cx="24001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A2D9F5"/>
                </a:solidFill>
                <a:effectLst/>
              </a:rPr>
              <a:t>“We would be interested to use </a:t>
            </a:r>
            <a:r>
              <a:rPr lang="en-US" sz="1000" dirty="0" err="1">
                <a:solidFill>
                  <a:srgbClr val="A2D9F5"/>
                </a:solidFill>
                <a:effectLst/>
              </a:rPr>
              <a:t>Olink</a:t>
            </a:r>
            <a:r>
              <a:rPr lang="en-US" sz="1000" dirty="0">
                <a:solidFill>
                  <a:srgbClr val="A2D9F5"/>
                </a:solidFill>
                <a:effectLst/>
              </a:rPr>
              <a:t> explore to monitor the therapeutic efficacy.”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DD1AA7A-CBE1-E14B-AE10-47D7E3A1FB9B}"/>
              </a:ext>
            </a:extLst>
          </p:cNvPr>
          <p:cNvSpPr/>
          <p:nvPr/>
        </p:nvSpPr>
        <p:spPr>
          <a:xfrm>
            <a:off x="4664524" y="174794"/>
            <a:ext cx="22177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A2D9F5"/>
                </a:solidFill>
                <a:effectLst/>
              </a:rPr>
              <a:t>“Thank you for making these data available to the research community.”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511D659-4705-F540-ACDB-541434819247}"/>
              </a:ext>
            </a:extLst>
          </p:cNvPr>
          <p:cNvSpPr/>
          <p:nvPr/>
        </p:nvSpPr>
        <p:spPr>
          <a:xfrm>
            <a:off x="115512" y="5253360"/>
            <a:ext cx="25709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A2D9F5"/>
                </a:solidFill>
                <a:effectLst/>
              </a:rPr>
              <a:t>“Thank you for sharing this tremendous resource with the scientific community.”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621D30D-2F52-E84A-BB8D-E4020CDB6773}"/>
              </a:ext>
            </a:extLst>
          </p:cNvPr>
          <p:cNvSpPr/>
          <p:nvPr/>
        </p:nvSpPr>
        <p:spPr>
          <a:xfrm>
            <a:off x="115512" y="3785223"/>
            <a:ext cx="25785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A2D9F5"/>
                </a:solidFill>
                <a:effectLst/>
              </a:rPr>
              <a:t>“Working on COVID and potentially using OLINK platform and am interested in results”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638175E-EF9B-8C4C-90F3-120F76B48E7A}"/>
              </a:ext>
            </a:extLst>
          </p:cNvPr>
          <p:cNvSpPr/>
          <p:nvPr/>
        </p:nvSpPr>
        <p:spPr>
          <a:xfrm>
            <a:off x="558307" y="3139368"/>
            <a:ext cx="202651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rgbClr val="A2D9F5"/>
                </a:solidFill>
                <a:effectLst/>
              </a:rPr>
              <a:t>“This is quite an impactful program.”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299EB79-A210-D140-8695-A97FB6556F05}"/>
              </a:ext>
            </a:extLst>
          </p:cNvPr>
          <p:cNvSpPr/>
          <p:nvPr/>
        </p:nvSpPr>
        <p:spPr>
          <a:xfrm>
            <a:off x="543004" y="1803824"/>
            <a:ext cx="234230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rgbClr val="A2D9F5"/>
                </a:solidFill>
                <a:effectLst/>
              </a:rPr>
              <a:t>“Thanks for this initiative! This is amazing.”</a:t>
            </a:r>
            <a:endParaRPr lang="en-US" sz="400" dirty="0">
              <a:solidFill>
                <a:srgbClr val="A2D9F5"/>
              </a:solidFill>
              <a:effectLst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64AEA1E-9F11-EE40-9E88-09CA476FD54C}"/>
              </a:ext>
            </a:extLst>
          </p:cNvPr>
          <p:cNvSpPr/>
          <p:nvPr/>
        </p:nvSpPr>
        <p:spPr>
          <a:xfrm>
            <a:off x="3098422" y="4976361"/>
            <a:ext cx="294372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A2D9F5"/>
                </a:solidFill>
                <a:effectLst/>
              </a:rPr>
              <a:t>“We are expert on Systems Immunology, and we have transcriptome data of COVID-19 patients. It would be really nice integrating this data with the </a:t>
            </a:r>
            <a:r>
              <a:rPr lang="en-US" sz="1000" dirty="0" err="1">
                <a:solidFill>
                  <a:srgbClr val="A2D9F5"/>
                </a:solidFill>
                <a:effectLst/>
              </a:rPr>
              <a:t>Olink</a:t>
            </a:r>
            <a:r>
              <a:rPr lang="en-US" sz="1000" dirty="0">
                <a:solidFill>
                  <a:srgbClr val="A2D9F5"/>
                </a:solidFill>
                <a:effectLst/>
              </a:rPr>
              <a:t> data.”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91E7F5C-8A3B-AA45-A8CB-79288CABE1D0}"/>
              </a:ext>
            </a:extLst>
          </p:cNvPr>
          <p:cNvSpPr/>
          <p:nvPr/>
        </p:nvSpPr>
        <p:spPr>
          <a:xfrm>
            <a:off x="710479" y="4528478"/>
            <a:ext cx="16388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A2D9F5"/>
                </a:solidFill>
                <a:effectLst/>
              </a:rPr>
              <a:t>“Interested in large scale study using </a:t>
            </a:r>
            <a:r>
              <a:rPr lang="en-US" sz="1000" dirty="0" err="1">
                <a:solidFill>
                  <a:srgbClr val="A2D9F5"/>
                </a:solidFill>
                <a:effectLst/>
              </a:rPr>
              <a:t>Olink</a:t>
            </a:r>
            <a:r>
              <a:rPr lang="en-US" sz="1000" dirty="0">
                <a:solidFill>
                  <a:srgbClr val="A2D9F5"/>
                </a:solidFill>
                <a:effectLst/>
              </a:rPr>
              <a:t> platform”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C7456DF-020A-DE43-9CAA-9D213F4B5EF3}"/>
              </a:ext>
            </a:extLst>
          </p:cNvPr>
          <p:cNvSpPr/>
          <p:nvPr/>
        </p:nvSpPr>
        <p:spPr>
          <a:xfrm>
            <a:off x="2889530" y="2447588"/>
            <a:ext cx="257858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A2D9F5"/>
                </a:solidFill>
                <a:effectLst/>
              </a:rPr>
              <a:t>“We would like to </a:t>
            </a:r>
            <a:r>
              <a:rPr lang="en-US" sz="1000" dirty="0" err="1">
                <a:solidFill>
                  <a:srgbClr val="A2D9F5"/>
                </a:solidFill>
                <a:effectLst/>
              </a:rPr>
              <a:t>utilise</a:t>
            </a:r>
            <a:r>
              <a:rPr lang="en-US" sz="1000" dirty="0">
                <a:solidFill>
                  <a:srgbClr val="A2D9F5"/>
                </a:solidFill>
                <a:effectLst/>
              </a:rPr>
              <a:t> these tremendous resources to identify key biomarkers that associate with various health conditions.”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61F0491-560F-2F42-AD04-8DA4E7DEA040}"/>
              </a:ext>
            </a:extLst>
          </p:cNvPr>
          <p:cNvSpPr/>
          <p:nvPr/>
        </p:nvSpPr>
        <p:spPr>
          <a:xfrm>
            <a:off x="224144" y="2325959"/>
            <a:ext cx="22262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A2D9F5"/>
                </a:solidFill>
                <a:effectLst/>
              </a:rPr>
              <a:t>“I am very much interested by the technology, and by COVID pathology”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66B04D3-8D8E-1D42-8087-14F8D0E16DFA}"/>
              </a:ext>
            </a:extLst>
          </p:cNvPr>
          <p:cNvSpPr/>
          <p:nvPr/>
        </p:nvSpPr>
        <p:spPr>
          <a:xfrm>
            <a:off x="3105747" y="673036"/>
            <a:ext cx="304551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A2D9F5"/>
                </a:solidFill>
                <a:effectLst/>
              </a:rPr>
              <a:t>“We are doing a network-based analysis of the viral infection and it would be very interesting at looking at protein levels using the information provided here”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EC39871-B805-A84D-A9FD-9B12939F4D40}"/>
              </a:ext>
            </a:extLst>
          </p:cNvPr>
          <p:cNvSpPr/>
          <p:nvPr/>
        </p:nvSpPr>
        <p:spPr>
          <a:xfrm>
            <a:off x="2654825" y="4172284"/>
            <a:ext cx="3048000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rgbClr val="A2D9F5"/>
                </a:solidFill>
                <a:effectLst/>
                <a:latin typeface="+mj-lt"/>
              </a:rPr>
              <a:t>“Thank you for this MGH-</a:t>
            </a:r>
            <a:r>
              <a:rPr lang="en-US" sz="1050" dirty="0" err="1">
                <a:solidFill>
                  <a:srgbClr val="A2D9F5"/>
                </a:solidFill>
                <a:effectLst/>
                <a:latin typeface="+mj-lt"/>
              </a:rPr>
              <a:t>Olink</a:t>
            </a:r>
            <a:r>
              <a:rPr lang="en-US" sz="1050" dirty="0">
                <a:solidFill>
                  <a:srgbClr val="A2D9F5"/>
                </a:solidFill>
                <a:effectLst/>
                <a:latin typeface="+mj-lt"/>
              </a:rPr>
              <a:t> resource which can be instrumental in our efforts to understand and eradicate COVID-19.”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21023111-BF37-8D48-B457-AE519E4DCA15}"/>
              </a:ext>
            </a:extLst>
          </p:cNvPr>
          <p:cNvSpPr txBox="1">
            <a:spLocks/>
          </p:cNvSpPr>
          <p:nvPr/>
        </p:nvSpPr>
        <p:spPr>
          <a:xfrm>
            <a:off x="8450923" y="155350"/>
            <a:ext cx="2313156" cy="419554"/>
          </a:xfrm>
          <a:prstGeom prst="roundRect">
            <a:avLst/>
          </a:prstGeom>
          <a:solidFill>
            <a:srgbClr val="002446"/>
          </a:solidFill>
          <a:ln>
            <a:noFill/>
          </a:ln>
        </p:spPr>
        <p:txBody>
          <a:bodyPr vert="horz" lIns="72000" tIns="72000" rIns="72000" bIns="54000" rtlCol="0" anchor="ctr">
            <a:noAutofit/>
          </a:bodyPr>
          <a:lstStyle>
            <a:lvl1pPr marL="202842" indent="-202842" algn="l" defTabSz="1015970" rtl="0" eaLnBrk="1" latinLnBrk="0" hangingPunct="1">
              <a:lnSpc>
                <a:spcPct val="90000"/>
              </a:lnSpc>
              <a:spcBef>
                <a:spcPts val="444"/>
              </a:spcBef>
              <a:buFont typeface="Arial" panose="020B0604020202020204" pitchFamily="34" charset="0"/>
              <a:buChar char="•"/>
              <a:defRPr sz="2222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95099" indent="-192259" algn="l" defTabSz="1015970" rtl="0" eaLnBrk="1" latinLnBrk="0" hangingPunct="1">
              <a:lnSpc>
                <a:spcPct val="90000"/>
              </a:lnSpc>
              <a:spcBef>
                <a:spcPts val="444"/>
              </a:spcBef>
              <a:buFont typeface="Swedish Gothic" panose="00000500000000000000" pitchFamily="50" charset="0"/>
              <a:buChar char="−"/>
              <a:defRPr sz="2222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97941" indent="-202842" algn="l" defTabSz="1015970" rtl="0" eaLnBrk="1" latinLnBrk="0" hangingPunct="1">
              <a:lnSpc>
                <a:spcPct val="90000"/>
              </a:lnSpc>
              <a:spcBef>
                <a:spcPts val="444"/>
              </a:spcBef>
              <a:buFont typeface="Arial" panose="020B0604020202020204" pitchFamily="34" charset="0"/>
              <a:buChar char="•"/>
              <a:defRPr sz="2222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800782" indent="-202842" algn="l" defTabSz="1015970" rtl="0" eaLnBrk="1" latinLnBrk="0" hangingPunct="1">
              <a:lnSpc>
                <a:spcPct val="90000"/>
              </a:lnSpc>
              <a:spcBef>
                <a:spcPts val="444"/>
              </a:spcBef>
              <a:buFont typeface="Swedish Gothic" panose="00000500000000000000" pitchFamily="50" charset="0"/>
              <a:buChar char="−"/>
              <a:defRPr sz="2222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93040" indent="-192259" algn="l" defTabSz="1015970" rtl="0" eaLnBrk="1" latinLnBrk="0" hangingPunct="1">
              <a:lnSpc>
                <a:spcPct val="90000"/>
              </a:lnSpc>
              <a:spcBef>
                <a:spcPts val="444"/>
              </a:spcBef>
              <a:buFont typeface="Arial" panose="020B0604020202020204" pitchFamily="34" charset="0"/>
              <a:buChar char="•"/>
              <a:defRPr sz="2222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793917" indent="-253992" algn="l" defTabSz="101597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01901" indent="-253992" algn="l" defTabSz="101597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09886" indent="-253992" algn="l" defTabSz="101597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17870" indent="-253992" algn="l" defTabSz="101597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2840" lvl="1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GB" sz="1800" dirty="0">
              <a:solidFill>
                <a:schemeClr val="tx1"/>
              </a:solidFill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B1B4B39-8937-1F42-AEBD-705B2ACEFD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53929" y="3019695"/>
            <a:ext cx="5370826" cy="725661"/>
          </a:xfrm>
        </p:spPr>
        <p:txBody>
          <a:bodyPr anchor="ctr"/>
          <a:lstStyle/>
          <a:p>
            <a:r>
              <a:rPr lang="en-US" sz="3600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Swedish Gothic Thin" pitchFamily="2" charset="77"/>
              </a:rPr>
              <a:t>Reactions to open-access data</a:t>
            </a:r>
          </a:p>
        </p:txBody>
      </p:sp>
    </p:spTree>
    <p:extLst>
      <p:ext uri="{BB962C8B-B14F-4D97-AF65-F5344CB8AC3E}">
        <p14:creationId xmlns:p14="http://schemas.microsoft.com/office/powerpoint/2010/main" val="17906214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 Placeholder 6">
            <a:extLst>
              <a:ext uri="{FF2B5EF4-FFF2-40B4-BE49-F238E27FC236}">
                <a16:creationId xmlns:a16="http://schemas.microsoft.com/office/drawing/2014/main" id="{D9C9E4BD-048E-1A49-81AE-98B18ED7812D}"/>
              </a:ext>
            </a:extLst>
          </p:cNvPr>
          <p:cNvSpPr txBox="1">
            <a:spLocks/>
          </p:cNvSpPr>
          <p:nvPr/>
        </p:nvSpPr>
        <p:spPr>
          <a:xfrm>
            <a:off x="184339" y="981074"/>
            <a:ext cx="5219999" cy="5688012"/>
          </a:xfrm>
          <a:prstGeom prst="rect">
            <a:avLst/>
          </a:prstGeom>
          <a:solidFill>
            <a:schemeClr val="accent3"/>
          </a:solidFill>
        </p:spPr>
        <p:txBody>
          <a:bodyPr vert="horz" lIns="72000" tIns="72000" rIns="72000" bIns="5400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7200" kern="1200">
                <a:solidFill>
                  <a:schemeClr val="accent1"/>
                </a:solidFill>
                <a:latin typeface="Swedish Gothic Thin Italic" panose="00000300000000000000" pitchFamily="50" charset="0"/>
                <a:ea typeface="+mn-ea"/>
                <a:cs typeface="+mn-cs"/>
              </a:defRPr>
            </a:lvl1pPr>
            <a:lvl2pPr marL="182562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Swedish Gothic" panose="00000500000000000000" pitchFamily="50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5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2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Swedish Gothic" panose="00000500000000000000" pitchFamily="50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725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 </a:t>
            </a:r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A4936AA1-4DE4-E94F-AA14-48B70C0598CB}"/>
              </a:ext>
            </a:extLst>
          </p:cNvPr>
          <p:cNvSpPr/>
          <p:nvPr/>
        </p:nvSpPr>
        <p:spPr>
          <a:xfrm>
            <a:off x="205834" y="1161959"/>
            <a:ext cx="5086763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1569F"/>
                </a:solidFill>
                <a:latin typeface="Swedish Gothic Thin" pitchFamily="2" charset="77"/>
              </a:rPr>
              <a:t>What we know.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Swedish Gothic Thin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Swedish Gothic Thin" pitchFamily="2" charset="77"/>
              </a:rPr>
              <a:t>To date, the cellular mechanisms underlying the immune response and disease severity of COVID-19 are still poorly understood</a:t>
            </a:r>
          </a:p>
          <a:p>
            <a:endParaRPr lang="en-US" sz="1600" dirty="0">
              <a:latin typeface="Swedish Gothic Thin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Swedish Gothic Thin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Swedish Gothic Thin" pitchFamily="2" charset="77"/>
              </a:rPr>
              <a:t>A comprehensive overview of the inflammation processes of COVID-19 is still lacking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Swedish Gothic Thin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Swedish Gothic Thin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Swedish Gothic Thin" pitchFamily="2" charset="77"/>
              </a:rPr>
              <a:t>There are significant variance in disease severity of COVID-19 with many unknowns on why some people are facing severe outcomes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Swedish Gothic Thin" pitchFamily="2" charset="77"/>
            </a:endParaRPr>
          </a:p>
          <a:p>
            <a:endParaRPr lang="en-US" sz="1600" dirty="0">
              <a:latin typeface="Swedish Gothic Thin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Swedish Gothic Thin" pitchFamily="2" charset="77"/>
              </a:rPr>
              <a:t>Multiple organ systems are impacted by the disease causing short- and long-term effects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Swedish Gothic Thin" pitchFamily="2" charset="77"/>
            </a:endParaRPr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E313318C-FC18-AB4D-9401-99D70C2ADD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37425" y="981073"/>
            <a:ext cx="5220000" cy="5688013"/>
          </a:xfrm>
        </p:spPr>
        <p:txBody>
          <a:bodyPr/>
          <a:lstStyle/>
          <a:p>
            <a:pPr algn="l"/>
            <a:r>
              <a:rPr lang="en-US" sz="1400" dirty="0">
                <a:solidFill>
                  <a:schemeClr val="bg1"/>
                </a:solidFill>
                <a:latin typeface="Swedish Gothic Thin" pitchFamily="2" charset="77"/>
              </a:rPr>
              <a:t> 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A6B6C991-92CC-804B-A221-36245F1C7556}"/>
              </a:ext>
            </a:extLst>
          </p:cNvPr>
          <p:cNvSpPr/>
          <p:nvPr/>
        </p:nvSpPr>
        <p:spPr>
          <a:xfrm>
            <a:off x="5568464" y="1062277"/>
            <a:ext cx="5286469" cy="634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A2D9F5"/>
                </a:solidFill>
                <a:latin typeface="Swedish Gothic Thin" pitchFamily="2" charset="77"/>
              </a:rPr>
              <a:t>What we need.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Swedish Gothic Thin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Swedish Gothic Thin" pitchFamily="2" charset="77"/>
              </a:rPr>
              <a:t>Broaden our understanding of the pathophysiology behind COVID-19 with deep profiling of the inflammatory system</a:t>
            </a:r>
          </a:p>
          <a:p>
            <a:endParaRPr lang="en-US" sz="1600" dirty="0">
              <a:solidFill>
                <a:schemeClr val="bg1"/>
              </a:solidFill>
              <a:latin typeface="Swedish Gothic Thin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  <a:latin typeface="Swedish Gothic Thin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Swedish Gothic Thin" pitchFamily="2" charset="77"/>
              </a:rPr>
              <a:t>Predictors of disease severity and ways to stratify patients in the context of outcomes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  <a:latin typeface="Swedish Gothic Thin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  <a:latin typeface="Swedish Gothic Thin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Swedish Gothic Thin" pitchFamily="2" charset="77"/>
              </a:rPr>
              <a:t>Biomarkers correlative to viral load or subsequent viremia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  <a:latin typeface="Swedish Gothic Thin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  <a:latin typeface="Swedish Gothic Thin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Swedish Gothic Thin" pitchFamily="2" charset="77"/>
              </a:rPr>
              <a:t>Understanding of therapeutic impacts on multiple organ systems and inflammatory biomarkers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  <a:latin typeface="Swedish Gothic Thin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  <a:latin typeface="Swedish Gothic Thin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Swedish Gothic Thin" pitchFamily="2" charset="77"/>
              </a:rPr>
              <a:t>Identification of new therapeutic targets and methods to evaluate drug repositioning to treat COVID-19 patients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  <a:latin typeface="Swedish Gothic Thin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  <a:latin typeface="Swedish Gothic Thin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  <a:latin typeface="Swedish Gothic Thin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Swedish Gothic Thin" pitchFamily="2" charset="77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6B1D32E-7182-3442-9191-E1D2F8B7EE09}"/>
              </a:ext>
            </a:extLst>
          </p:cNvPr>
          <p:cNvSpPr txBox="1">
            <a:spLocks/>
          </p:cNvSpPr>
          <p:nvPr/>
        </p:nvSpPr>
        <p:spPr>
          <a:xfrm>
            <a:off x="8659644" y="101147"/>
            <a:ext cx="2313156" cy="41955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vert="horz" lIns="72000" tIns="72000" rIns="72000" bIns="54000" rtlCol="0" anchor="ctr">
            <a:noAutofit/>
          </a:bodyPr>
          <a:lstStyle>
            <a:lvl1pPr marL="202842" indent="-202842" algn="l" defTabSz="1015970" rtl="0" eaLnBrk="1" latinLnBrk="0" hangingPunct="1">
              <a:lnSpc>
                <a:spcPct val="90000"/>
              </a:lnSpc>
              <a:spcBef>
                <a:spcPts val="444"/>
              </a:spcBef>
              <a:buFont typeface="Arial" panose="020B0604020202020204" pitchFamily="34" charset="0"/>
              <a:buChar char="•"/>
              <a:defRPr sz="2222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95099" indent="-192259" algn="l" defTabSz="1015970" rtl="0" eaLnBrk="1" latinLnBrk="0" hangingPunct="1">
              <a:lnSpc>
                <a:spcPct val="90000"/>
              </a:lnSpc>
              <a:spcBef>
                <a:spcPts val="444"/>
              </a:spcBef>
              <a:buFont typeface="Swedish Gothic" panose="00000500000000000000" pitchFamily="50" charset="0"/>
              <a:buChar char="−"/>
              <a:defRPr sz="2222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97941" indent="-202842" algn="l" defTabSz="1015970" rtl="0" eaLnBrk="1" latinLnBrk="0" hangingPunct="1">
              <a:lnSpc>
                <a:spcPct val="90000"/>
              </a:lnSpc>
              <a:spcBef>
                <a:spcPts val="444"/>
              </a:spcBef>
              <a:buFont typeface="Arial" panose="020B0604020202020204" pitchFamily="34" charset="0"/>
              <a:buChar char="•"/>
              <a:defRPr sz="2222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800782" indent="-202842" algn="l" defTabSz="1015970" rtl="0" eaLnBrk="1" latinLnBrk="0" hangingPunct="1">
              <a:lnSpc>
                <a:spcPct val="90000"/>
              </a:lnSpc>
              <a:spcBef>
                <a:spcPts val="444"/>
              </a:spcBef>
              <a:buFont typeface="Swedish Gothic" panose="00000500000000000000" pitchFamily="50" charset="0"/>
              <a:buChar char="−"/>
              <a:defRPr sz="2222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93040" indent="-192259" algn="l" defTabSz="1015970" rtl="0" eaLnBrk="1" latinLnBrk="0" hangingPunct="1">
              <a:lnSpc>
                <a:spcPct val="90000"/>
              </a:lnSpc>
              <a:spcBef>
                <a:spcPts val="444"/>
              </a:spcBef>
              <a:buFont typeface="Arial" panose="020B0604020202020204" pitchFamily="34" charset="0"/>
              <a:buChar char="•"/>
              <a:defRPr sz="2222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793917" indent="-253992" algn="l" defTabSz="101597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01901" indent="-253992" algn="l" defTabSz="101597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09886" indent="-253992" algn="l" defTabSz="101597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17870" indent="-253992" algn="l" defTabSz="101597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2840" lvl="1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800" dirty="0">
                <a:latin typeface="+mj-lt"/>
                <a:cs typeface="Calibri Light" panose="020F0302020204030204" pitchFamily="34" charset="0"/>
              </a:rPr>
              <a:t>Proteomic Screen for COVID-19 needs</a:t>
            </a:r>
          </a:p>
        </p:txBody>
      </p:sp>
    </p:spTree>
    <p:extLst>
      <p:ext uri="{BB962C8B-B14F-4D97-AF65-F5344CB8AC3E}">
        <p14:creationId xmlns:p14="http://schemas.microsoft.com/office/powerpoint/2010/main" val="6400221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080CA7A-FB8C-7645-8BC4-854A41D0C741}"/>
              </a:ext>
            </a:extLst>
          </p:cNvPr>
          <p:cNvSpPr txBox="1">
            <a:spLocks/>
          </p:cNvSpPr>
          <p:nvPr/>
        </p:nvSpPr>
        <p:spPr>
          <a:xfrm>
            <a:off x="280792" y="2616061"/>
            <a:ext cx="4634226" cy="3500446"/>
          </a:xfrm>
          <a:prstGeom prst="rect">
            <a:avLst/>
          </a:prstGeom>
        </p:spPr>
        <p:txBody>
          <a:bodyPr vert="horz" lIns="72000" tIns="72000" rIns="72000" bIns="54000" rtlCol="0">
            <a:noAutofit/>
          </a:bodyPr>
          <a:lstStyle>
            <a:lvl1pPr marL="202842" indent="-202842" algn="l" defTabSz="1015970" rtl="0" eaLnBrk="1" latinLnBrk="0" hangingPunct="1">
              <a:lnSpc>
                <a:spcPct val="90000"/>
              </a:lnSpc>
              <a:spcBef>
                <a:spcPts val="444"/>
              </a:spcBef>
              <a:buFont typeface="Arial" panose="020B0604020202020204" pitchFamily="34" charset="0"/>
              <a:buChar char="•"/>
              <a:defRPr sz="2222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95099" indent="-192259" algn="l" defTabSz="1015970" rtl="0" eaLnBrk="1" latinLnBrk="0" hangingPunct="1">
              <a:lnSpc>
                <a:spcPct val="90000"/>
              </a:lnSpc>
              <a:spcBef>
                <a:spcPts val="444"/>
              </a:spcBef>
              <a:buFont typeface="Swedish Gothic" panose="00000500000000000000" pitchFamily="50" charset="0"/>
              <a:buChar char="−"/>
              <a:defRPr sz="2222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97941" indent="-202842" algn="l" defTabSz="1015970" rtl="0" eaLnBrk="1" latinLnBrk="0" hangingPunct="1">
              <a:lnSpc>
                <a:spcPct val="90000"/>
              </a:lnSpc>
              <a:spcBef>
                <a:spcPts val="444"/>
              </a:spcBef>
              <a:buFont typeface="Arial" panose="020B0604020202020204" pitchFamily="34" charset="0"/>
              <a:buChar char="•"/>
              <a:defRPr sz="2222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800782" indent="-202842" algn="l" defTabSz="1015970" rtl="0" eaLnBrk="1" latinLnBrk="0" hangingPunct="1">
              <a:lnSpc>
                <a:spcPct val="90000"/>
              </a:lnSpc>
              <a:spcBef>
                <a:spcPts val="444"/>
              </a:spcBef>
              <a:buFont typeface="Swedish Gothic" panose="00000500000000000000" pitchFamily="50" charset="0"/>
              <a:buChar char="−"/>
              <a:defRPr sz="2222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93040" indent="-192259" algn="l" defTabSz="1015970" rtl="0" eaLnBrk="1" latinLnBrk="0" hangingPunct="1">
              <a:lnSpc>
                <a:spcPct val="90000"/>
              </a:lnSpc>
              <a:spcBef>
                <a:spcPts val="444"/>
              </a:spcBef>
              <a:buFont typeface="Arial" panose="020B0604020202020204" pitchFamily="34" charset="0"/>
              <a:buChar char="•"/>
              <a:defRPr sz="2222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793917" indent="-253992" algn="l" defTabSz="101597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01901" indent="-253992" algn="l" defTabSz="101597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09886" indent="-253992" algn="l" defTabSz="101597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17870" indent="-253992" algn="l" defTabSz="101597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2000" dirty="0">
              <a:latin typeface="+mj-lt"/>
              <a:cs typeface="Calibri Light" panose="020F03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600" dirty="0" err="1">
                <a:latin typeface="+mj-lt"/>
                <a:cs typeface="Calibri Light" panose="020F0302020204030204" pitchFamily="34" charset="0"/>
              </a:rPr>
              <a:t>Olink</a:t>
            </a:r>
            <a:r>
              <a:rPr lang="en-GB" sz="1600" dirty="0">
                <a:latin typeface="+mj-lt"/>
                <a:cs typeface="Calibri Light" panose="020F0302020204030204" pitchFamily="34" charset="0"/>
              </a:rPr>
              <a:t> Explore provides a validated multi-organ system monitoring tool revealing insights into COVID-19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2000" dirty="0">
              <a:latin typeface="+mj-lt"/>
              <a:cs typeface="Calibri Light" panose="020F03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600" dirty="0">
                <a:latin typeface="+mj-lt"/>
                <a:cs typeface="Calibri Light" panose="020F0302020204030204" pitchFamily="34" charset="0"/>
              </a:rPr>
              <a:t>Protein biomarkers associated with COVID-19 impacted organs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1600" dirty="0">
              <a:latin typeface="+mj-lt"/>
              <a:cs typeface="Calibri Light" panose="020F03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600" dirty="0">
                <a:latin typeface="+mj-lt"/>
                <a:cs typeface="Calibri Light" panose="020F0302020204030204" pitchFamily="34" charset="0"/>
              </a:rPr>
              <a:t>Broad coverage of high-sensitivity inflammatory protein assays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1600" dirty="0">
              <a:latin typeface="+mj-lt"/>
              <a:cs typeface="Calibri Light" panose="020F03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600" dirty="0">
                <a:latin typeface="+mj-lt"/>
                <a:cs typeface="Calibri Light" panose="020F0302020204030204" pitchFamily="34" charset="0"/>
              </a:rPr>
              <a:t>Our service provides insights into COVID-19 and therapeutic impacts across the body using just a few </a:t>
            </a:r>
            <a:r>
              <a:rPr lang="en-GB" sz="1600" dirty="0" err="1">
                <a:latin typeface="+mj-lt"/>
                <a:cs typeface="Calibri Light" panose="020F0302020204030204" pitchFamily="34" charset="0"/>
              </a:rPr>
              <a:t>μl</a:t>
            </a:r>
            <a:r>
              <a:rPr lang="en-GB" sz="1600" dirty="0">
                <a:latin typeface="+mj-lt"/>
                <a:cs typeface="Calibri Light" panose="020F0302020204030204" pitchFamily="34" charset="0"/>
              </a:rPr>
              <a:t> of blood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1600" dirty="0">
              <a:latin typeface="+mj-lt"/>
              <a:cs typeface="Calibri Light" panose="020F03020202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1600" dirty="0">
              <a:latin typeface="+mj-lt"/>
              <a:cs typeface="Calibri Light" panose="020F0302020204030204" pitchFamily="34" charset="0"/>
            </a:endParaRPr>
          </a:p>
        </p:txBody>
      </p:sp>
      <p:pic>
        <p:nvPicPr>
          <p:cNvPr id="12" name="Screen recording Olink web" descr="Screen recording Olink web">
            <a:hlinkClick r:id="" action="ppaction://media"/>
            <a:extLst>
              <a:ext uri="{FF2B5EF4-FFF2-40B4-BE49-F238E27FC236}">
                <a16:creationId xmlns:a16="http://schemas.microsoft.com/office/drawing/2014/main" id="{6DC683BF-0D4D-3246-94CF-A7697DB4CD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73778" b="-1"/>
          <a:stretch/>
        </p:blipFill>
        <p:spPr>
          <a:xfrm>
            <a:off x="301624" y="1089027"/>
            <a:ext cx="10085411" cy="1527034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8D05AF1-5464-574B-8661-35FC2E39594C}"/>
              </a:ext>
            </a:extLst>
          </p:cNvPr>
          <p:cNvSpPr txBox="1">
            <a:spLocks/>
          </p:cNvSpPr>
          <p:nvPr/>
        </p:nvSpPr>
        <p:spPr>
          <a:xfrm>
            <a:off x="2243333" y="1461863"/>
            <a:ext cx="6302790" cy="568044"/>
          </a:xfrm>
          <a:prstGeom prst="roundRect">
            <a:avLst/>
          </a:prstGeom>
          <a:solidFill>
            <a:srgbClr val="01569F"/>
          </a:solidFill>
        </p:spPr>
        <p:txBody>
          <a:bodyPr vert="horz" lIns="72000" tIns="72000" rIns="72000" bIns="54000" rtlCol="0" anchor="ctr">
            <a:noAutofit/>
          </a:bodyPr>
          <a:lstStyle>
            <a:lvl1pPr marL="202842" indent="-202842" algn="l" defTabSz="1015970" rtl="0" eaLnBrk="1" latinLnBrk="0" hangingPunct="1">
              <a:lnSpc>
                <a:spcPct val="90000"/>
              </a:lnSpc>
              <a:spcBef>
                <a:spcPts val="444"/>
              </a:spcBef>
              <a:buFont typeface="Arial" panose="020B0604020202020204" pitchFamily="34" charset="0"/>
              <a:buChar char="•"/>
              <a:defRPr sz="2222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95099" indent="-192259" algn="l" defTabSz="1015970" rtl="0" eaLnBrk="1" latinLnBrk="0" hangingPunct="1">
              <a:lnSpc>
                <a:spcPct val="90000"/>
              </a:lnSpc>
              <a:spcBef>
                <a:spcPts val="444"/>
              </a:spcBef>
              <a:buFont typeface="Swedish Gothic" panose="00000500000000000000" pitchFamily="50" charset="0"/>
              <a:buChar char="−"/>
              <a:defRPr sz="2222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97941" indent="-202842" algn="l" defTabSz="1015970" rtl="0" eaLnBrk="1" latinLnBrk="0" hangingPunct="1">
              <a:lnSpc>
                <a:spcPct val="90000"/>
              </a:lnSpc>
              <a:spcBef>
                <a:spcPts val="444"/>
              </a:spcBef>
              <a:buFont typeface="Arial" panose="020B0604020202020204" pitchFamily="34" charset="0"/>
              <a:buChar char="•"/>
              <a:defRPr sz="2222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800782" indent="-202842" algn="l" defTabSz="1015970" rtl="0" eaLnBrk="1" latinLnBrk="0" hangingPunct="1">
              <a:lnSpc>
                <a:spcPct val="90000"/>
              </a:lnSpc>
              <a:spcBef>
                <a:spcPts val="444"/>
              </a:spcBef>
              <a:buFont typeface="Swedish Gothic" panose="00000500000000000000" pitchFamily="50" charset="0"/>
              <a:buChar char="−"/>
              <a:defRPr sz="2222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93040" indent="-192259" algn="l" defTabSz="1015970" rtl="0" eaLnBrk="1" latinLnBrk="0" hangingPunct="1">
              <a:lnSpc>
                <a:spcPct val="90000"/>
              </a:lnSpc>
              <a:spcBef>
                <a:spcPts val="444"/>
              </a:spcBef>
              <a:buFont typeface="Arial" panose="020B0604020202020204" pitchFamily="34" charset="0"/>
              <a:buChar char="•"/>
              <a:defRPr sz="2222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793917" indent="-253992" algn="l" defTabSz="101597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01901" indent="-253992" algn="l" defTabSz="101597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09886" indent="-253992" algn="l" defTabSz="101597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17870" indent="-253992" algn="l" defTabSz="101597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2840" lvl="1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800" dirty="0">
                <a:latin typeface="+mj-lt"/>
                <a:cs typeface="Calibri Light" panose="020F0302020204030204" pitchFamily="34" charset="0"/>
              </a:rPr>
              <a:t>Proteomic Screen for COVID-19 needs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1F8F88A-2958-AD4B-AB6D-9C83C853D397}"/>
              </a:ext>
            </a:extLst>
          </p:cNvPr>
          <p:cNvSpPr/>
          <p:nvPr/>
        </p:nvSpPr>
        <p:spPr>
          <a:xfrm>
            <a:off x="949569" y="281354"/>
            <a:ext cx="2133600" cy="35169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BFFE75CC-6ACB-8A48-B547-7043CDC6E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625" y="321447"/>
            <a:ext cx="10363401" cy="49244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How We Can Help</a:t>
            </a:r>
          </a:p>
        </p:txBody>
      </p:sp>
      <p:pic>
        <p:nvPicPr>
          <p:cNvPr id="10" name="Picture 27" descr="A picture containing window, star&#10;&#10;Description automatically generated">
            <a:extLst>
              <a:ext uri="{FF2B5EF4-FFF2-40B4-BE49-F238E27FC236}">
                <a16:creationId xmlns:a16="http://schemas.microsoft.com/office/drawing/2014/main" id="{50663BAF-3FDF-DF43-A274-E91A72871C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5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71235" y="4763272"/>
            <a:ext cx="1547464" cy="1500696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910080A-95ED-714C-BB82-B8A574839297}"/>
              </a:ext>
            </a:extLst>
          </p:cNvPr>
          <p:cNvSpPr txBox="1">
            <a:spLocks/>
          </p:cNvSpPr>
          <p:nvPr/>
        </p:nvSpPr>
        <p:spPr>
          <a:xfrm>
            <a:off x="859032" y="853983"/>
            <a:ext cx="9059667" cy="248690"/>
          </a:xfrm>
          <a:prstGeom prst="roundRect">
            <a:avLst/>
          </a:prstGeom>
          <a:solidFill>
            <a:schemeClr val="tx1"/>
          </a:solidFill>
        </p:spPr>
        <p:txBody>
          <a:bodyPr vert="horz" lIns="72000" tIns="72000" rIns="72000" bIns="54000" rtlCol="0" anchor="ctr">
            <a:noAutofit/>
          </a:bodyPr>
          <a:lstStyle>
            <a:lvl1pPr marL="202842" indent="-202842" algn="l" defTabSz="1015970" rtl="0" eaLnBrk="1" latinLnBrk="0" hangingPunct="1">
              <a:lnSpc>
                <a:spcPct val="90000"/>
              </a:lnSpc>
              <a:spcBef>
                <a:spcPts val="444"/>
              </a:spcBef>
              <a:buFont typeface="Arial" panose="020B0604020202020204" pitchFamily="34" charset="0"/>
              <a:buChar char="•"/>
              <a:defRPr sz="2222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95099" indent="-192259" algn="l" defTabSz="1015970" rtl="0" eaLnBrk="1" latinLnBrk="0" hangingPunct="1">
              <a:lnSpc>
                <a:spcPct val="90000"/>
              </a:lnSpc>
              <a:spcBef>
                <a:spcPts val="444"/>
              </a:spcBef>
              <a:buFont typeface="Swedish Gothic" panose="00000500000000000000" pitchFamily="50" charset="0"/>
              <a:buChar char="−"/>
              <a:defRPr sz="2222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97941" indent="-202842" algn="l" defTabSz="1015970" rtl="0" eaLnBrk="1" latinLnBrk="0" hangingPunct="1">
              <a:lnSpc>
                <a:spcPct val="90000"/>
              </a:lnSpc>
              <a:spcBef>
                <a:spcPts val="444"/>
              </a:spcBef>
              <a:buFont typeface="Arial" panose="020B0604020202020204" pitchFamily="34" charset="0"/>
              <a:buChar char="•"/>
              <a:defRPr sz="2222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800782" indent="-202842" algn="l" defTabSz="1015970" rtl="0" eaLnBrk="1" latinLnBrk="0" hangingPunct="1">
              <a:lnSpc>
                <a:spcPct val="90000"/>
              </a:lnSpc>
              <a:spcBef>
                <a:spcPts val="444"/>
              </a:spcBef>
              <a:buFont typeface="Swedish Gothic" panose="00000500000000000000" pitchFamily="50" charset="0"/>
              <a:buChar char="−"/>
              <a:defRPr sz="2222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93040" indent="-192259" algn="l" defTabSz="1015970" rtl="0" eaLnBrk="1" latinLnBrk="0" hangingPunct="1">
              <a:lnSpc>
                <a:spcPct val="90000"/>
              </a:lnSpc>
              <a:spcBef>
                <a:spcPts val="444"/>
              </a:spcBef>
              <a:buFont typeface="Arial" panose="020B0604020202020204" pitchFamily="34" charset="0"/>
              <a:buChar char="•"/>
              <a:defRPr sz="2222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793917" indent="-253992" algn="l" defTabSz="101597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01901" indent="-253992" algn="l" defTabSz="101597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09886" indent="-253992" algn="l" defTabSz="101597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17870" indent="-253992" algn="l" defTabSz="101597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2840" lvl="1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GB" sz="1800" dirty="0">
              <a:latin typeface="+mj-lt"/>
              <a:cs typeface="Calibri Light" panose="020F03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D007E9-7F6F-A64A-8528-D64DBBD9CFB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rcRect l="4956" t="7259" r="4392" b="5415"/>
          <a:stretch/>
        </p:blipFill>
        <p:spPr>
          <a:xfrm>
            <a:off x="8371235" y="2844784"/>
            <a:ext cx="1384301" cy="1333500"/>
          </a:xfrm>
          <a:prstGeom prst="rect">
            <a:avLst/>
          </a:prstGeom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0122FB-0B3E-4546-AF01-E24005FA5C6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3390"/>
          <a:stretch/>
        </p:blipFill>
        <p:spPr>
          <a:xfrm>
            <a:off x="5986304" y="2743199"/>
            <a:ext cx="2071494" cy="17941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5E941D3-E6FE-6842-B98D-14C219BF0B2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7784" y="4445942"/>
            <a:ext cx="2000014" cy="190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846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2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0C5B0-D86A-994D-9AD4-5AFCCCD55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625" y="997690"/>
            <a:ext cx="10363401" cy="492443"/>
          </a:xfrm>
        </p:spPr>
        <p:txBody>
          <a:bodyPr/>
          <a:lstStyle/>
          <a:p>
            <a:r>
              <a:rPr lang="en-US" dirty="0"/>
              <a:t>Understanding COVID-19 by </a:t>
            </a:r>
            <a:r>
              <a:rPr lang="en-US" dirty="0" err="1"/>
              <a:t>Olink</a:t>
            </a:r>
            <a:r>
              <a:rPr lang="en-US" dirty="0"/>
              <a:t> </a:t>
            </a:r>
            <a:br>
              <a:rPr lang="en-US" dirty="0"/>
            </a:br>
            <a:r>
              <a:rPr lang="en-US" sz="1800" dirty="0"/>
              <a:t>Some examples from published papers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90258A95-40E1-A14E-B0A3-0AAF23FB5AC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45686635"/>
              </p:ext>
            </p:extLst>
          </p:nvPr>
        </p:nvGraphicFramePr>
        <p:xfrm>
          <a:off x="296862" y="1554821"/>
          <a:ext cx="10363200" cy="3587500"/>
        </p:xfrm>
        <a:graphic>
          <a:graphicData uri="http://schemas.openxmlformats.org/drawingml/2006/table">
            <a:tbl>
              <a:tblPr firstRow="1" bandRow="1">
                <a:tableStyleId>{125E5076-3810-47DD-B79F-674D7AD40C01}</a:tableStyleId>
              </a:tblPr>
              <a:tblGrid>
                <a:gridCol w="2396642">
                  <a:extLst>
                    <a:ext uri="{9D8B030D-6E8A-4147-A177-3AD203B41FA5}">
                      <a16:colId xmlns:a16="http://schemas.microsoft.com/office/drawing/2014/main" val="1528067606"/>
                    </a:ext>
                  </a:extLst>
                </a:gridCol>
                <a:gridCol w="3448879">
                  <a:extLst>
                    <a:ext uri="{9D8B030D-6E8A-4147-A177-3AD203B41FA5}">
                      <a16:colId xmlns:a16="http://schemas.microsoft.com/office/drawing/2014/main" val="267082990"/>
                    </a:ext>
                  </a:extLst>
                </a:gridCol>
                <a:gridCol w="4517679">
                  <a:extLst>
                    <a:ext uri="{9D8B030D-6E8A-4147-A177-3AD203B41FA5}">
                      <a16:colId xmlns:a16="http://schemas.microsoft.com/office/drawing/2014/main" val="744012055"/>
                    </a:ext>
                  </a:extLst>
                </a:gridCol>
              </a:tblGrid>
              <a:tr h="331235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Biological Pathways/ Mechanisms</a:t>
                      </a:r>
                      <a:endParaRPr lang="en-US" sz="1600" b="0" dirty="0"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Olink</a:t>
                      </a:r>
                      <a:r>
                        <a:rPr lang="en-US" sz="16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 Protein Biomarker </a:t>
                      </a:r>
                    </a:p>
                    <a:p>
                      <a:r>
                        <a:rPr lang="en-US" sz="16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Changes in COVID-19 patients</a:t>
                      </a:r>
                      <a:endParaRPr lang="en-US" sz="1600" b="0" dirty="0"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Hypothesis/Outcomes</a:t>
                      </a:r>
                      <a:endParaRPr lang="en-US" sz="1600" b="0" dirty="0"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94219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latin typeface="Swedish Gothic Thin" pitchFamily="2" charset="77"/>
                        </a:rPr>
                        <a:t>IL6/IL1 Inflammatory pathway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latin typeface="Swedish Gothic Thin" pitchFamily="2" charset="77"/>
                        </a:rPr>
                        <a:t>IL6 upregulation in Intensive Care Unit (ICU) patients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latin typeface="Swedish Gothic Thin" pitchFamily="2" charset="77"/>
                        </a:rPr>
                        <a:t>Homogenous endotype in severe disease (ICU patients) </a:t>
                      </a:r>
                    </a:p>
                    <a:p>
                      <a:r>
                        <a:rPr lang="en-US" sz="1200" b="0" i="0" dirty="0">
                          <a:latin typeface="Swedish Gothic Thin" pitchFamily="2" charset="77"/>
                        </a:rPr>
                        <a:t>Tocilizumab (anti-IL6 rec) and Anakinra (IL-1 receptor antagonist) are potential treatment options </a:t>
                      </a:r>
                      <a:r>
                        <a:rPr lang="en-US" sz="1200" b="0" i="0" baseline="30000" dirty="0">
                          <a:latin typeface="Swedish Gothic Thin" pitchFamily="2" charset="77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7139476"/>
                  </a:ext>
                </a:extLst>
              </a:tr>
              <a:tr h="728343"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latin typeface="Swedish Gothic Thin" pitchFamily="2" charset="77"/>
                        </a:rPr>
                        <a:t>Fibrosis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latin typeface="Swedish Gothic Thin" pitchFamily="2" charset="77"/>
                        </a:rPr>
                        <a:t>HGF, FGF21 upregulated in ICU patients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latin typeface="Swedish Gothic Thin" pitchFamily="2" charset="77"/>
                        </a:rPr>
                        <a:t>Long term fibrosis contributors</a:t>
                      </a:r>
                      <a:r>
                        <a:rPr lang="en-US" sz="1200" b="0" i="0" baseline="30000" dirty="0">
                          <a:latin typeface="Swedish Gothic Thin" pitchFamily="2" charset="77"/>
                        </a:rPr>
                        <a:t>1</a:t>
                      </a:r>
                      <a:endParaRPr lang="en-US" sz="1200" b="0" i="0" dirty="0">
                        <a:latin typeface="Swedish Gothic Thin" pitchFamily="2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3653303"/>
                  </a:ext>
                </a:extLst>
              </a:tr>
              <a:tr h="725557"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latin typeface="Swedish Gothic Thin" pitchFamily="2" charset="77"/>
                        </a:rPr>
                        <a:t>Kinin-kallikrein system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latin typeface="Swedish Gothic Thin" pitchFamily="2" charset="77"/>
                        </a:rPr>
                        <a:t>DPP4, PCI/</a:t>
                      </a:r>
                      <a:r>
                        <a:rPr lang="en-US" sz="1200" b="0" i="0" dirty="0" err="1">
                          <a:latin typeface="Swedish Gothic Thin" pitchFamily="2" charset="77"/>
                        </a:rPr>
                        <a:t>Serpina</a:t>
                      </a:r>
                      <a:r>
                        <a:rPr lang="en-US" sz="1200" b="0" i="0" dirty="0">
                          <a:latin typeface="Swedish Gothic Thin" pitchFamily="2" charset="77"/>
                        </a:rPr>
                        <a:t> 5 downregulated in ICU patients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latin typeface="Swedish Gothic Thin" pitchFamily="2" charset="77"/>
                        </a:rPr>
                        <a:t>Disruption of coagulation</a:t>
                      </a:r>
                      <a:r>
                        <a:rPr lang="en-US" sz="1200" b="0" i="0" baseline="30000" dirty="0">
                          <a:latin typeface="Swedish Gothic Thin" pitchFamily="2" charset="77"/>
                        </a:rPr>
                        <a:t>1</a:t>
                      </a:r>
                      <a:endParaRPr lang="en-US" sz="1200" b="0" i="0" dirty="0">
                        <a:latin typeface="Swedish Gothic Thin" pitchFamily="2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98575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latin typeface="Swedish Gothic Thin" pitchFamily="2" charset="77"/>
                        </a:rPr>
                        <a:t>Proinflammatory mediation</a:t>
                      </a:r>
                      <a:endParaRPr lang="en-US" sz="1200" b="0" i="0" baseline="30000" dirty="0">
                        <a:latin typeface="Swedish Gothic Thin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latin typeface="Swedish Gothic Thin" pitchFamily="2" charset="77"/>
                        </a:rPr>
                        <a:t>ENRANGE, TNFSF14, increase in severely ill patients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latin typeface="Swedish Gothic Thin" pitchFamily="2" charset="77"/>
                        </a:rPr>
                        <a:t>Lung inflammation, fibrosis, remodeling;</a:t>
                      </a:r>
                    </a:p>
                    <a:p>
                      <a:r>
                        <a:rPr lang="en-US" sz="1200" b="0" i="0" dirty="0">
                          <a:latin typeface="Swedish Gothic Thin" pitchFamily="2" charset="77"/>
                        </a:rPr>
                        <a:t>ENRANGE, TNSFS14 or their receptors potential drug targets </a:t>
                      </a:r>
                      <a:r>
                        <a:rPr lang="en-US" sz="1200" b="0" i="0" baseline="30000" dirty="0">
                          <a:latin typeface="Swedish Gothic Thin" pitchFamily="2" charset="77"/>
                        </a:rPr>
                        <a:t>2</a:t>
                      </a:r>
                      <a:endParaRPr lang="en-US" sz="1200" b="0" i="0" dirty="0">
                        <a:latin typeface="Swedish Gothic Thin" pitchFamily="2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19140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latin typeface="Swedish Gothic Thin" pitchFamily="2" charset="77"/>
                        </a:rPr>
                        <a:t>Inflammation, angiogenesis, Th1 immune response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latin typeface="Swedish Gothic Thin" pitchFamily="2" charset="77"/>
                        </a:rPr>
                        <a:t>IL-17A, IL6, CXL10, TWEAK, ADA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latin typeface="Swedish Gothic Thin" pitchFamily="2" charset="77"/>
                        </a:rPr>
                        <a:t>Multisystem Inflammatory Syndrome in Cov-2 infected children (MIS-C) differs from Kawasaki disease in the underlying immunopathology </a:t>
                      </a:r>
                      <a:r>
                        <a:rPr lang="en-US" sz="1200" b="0" i="0" baseline="30000" dirty="0">
                          <a:latin typeface="Swedish Gothic Thin" pitchFamily="2" charset="77"/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424319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105A7439-A992-664F-9DEA-6F7F047A3F41}"/>
              </a:ext>
            </a:extLst>
          </p:cNvPr>
          <p:cNvSpPr txBox="1"/>
          <p:nvPr/>
        </p:nvSpPr>
        <p:spPr>
          <a:xfrm>
            <a:off x="304800" y="5207009"/>
            <a:ext cx="10363200" cy="801996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r>
              <a:rPr lang="en-US" sz="900" baseline="30000" dirty="0"/>
              <a:t>1: </a:t>
            </a:r>
            <a:r>
              <a:rPr lang="en-GB" sz="900" dirty="0"/>
              <a:t>Frank L. van de </a:t>
            </a:r>
            <a:r>
              <a:rPr lang="en-GB" sz="900" dirty="0" err="1"/>
              <a:t>Veerdonk</a:t>
            </a:r>
            <a:r>
              <a:rPr lang="en-GB" sz="900" dirty="0"/>
              <a:t>, PhD, Nico A.F. Janssen, MD, Inge </a:t>
            </a:r>
            <a:r>
              <a:rPr lang="en-GB" sz="900" dirty="0" err="1"/>
              <a:t>Grondman</a:t>
            </a:r>
            <a:r>
              <a:rPr lang="en-GB" sz="900" dirty="0"/>
              <a:t>, MD. et </a:t>
            </a:r>
            <a:r>
              <a:rPr lang="en-GB" sz="900" dirty="0" err="1"/>
              <a:t>al.</a:t>
            </a:r>
            <a:r>
              <a:rPr lang="en-GB" sz="900" b="1" dirty="0" err="1"/>
              <a:t>A</a:t>
            </a:r>
            <a:r>
              <a:rPr lang="en-GB" sz="900" b="1" dirty="0"/>
              <a:t> systems approach to inflammation identifies therapeutic targets in SARS-CoV-2 infection (2020) </a:t>
            </a:r>
            <a:r>
              <a:rPr lang="en-GB" sz="900" dirty="0" err="1"/>
              <a:t>medRxiv</a:t>
            </a:r>
            <a:r>
              <a:rPr lang="en-GB" sz="900" dirty="0"/>
              <a:t> preprint </a:t>
            </a:r>
            <a:r>
              <a:rPr lang="en-GB" sz="900" dirty="0" err="1"/>
              <a:t>doi</a:t>
            </a:r>
            <a:r>
              <a:rPr lang="en-GB" sz="900" dirty="0"/>
              <a:t>: https://</a:t>
            </a:r>
            <a:r>
              <a:rPr lang="en-GB" sz="900" dirty="0" err="1"/>
              <a:t>doi.org</a:t>
            </a:r>
            <a:r>
              <a:rPr lang="en-GB" sz="900" dirty="0"/>
              <a:t>/10.1101/2020.05.23.20110916 </a:t>
            </a:r>
            <a:r>
              <a:rPr lang="en-GB" sz="900" dirty="0" err="1"/>
              <a:t>medRxiv</a:t>
            </a:r>
            <a:r>
              <a:rPr lang="en-GB" sz="900" dirty="0"/>
              <a:t> preprint </a:t>
            </a:r>
            <a:endParaRPr lang="en-US" sz="900" baseline="30000" dirty="0"/>
          </a:p>
          <a:p>
            <a:pPr>
              <a:spcBef>
                <a:spcPts val="400"/>
              </a:spcBef>
            </a:pPr>
            <a:r>
              <a:rPr lang="en-US" sz="900" baseline="30000" dirty="0"/>
              <a:t>2</a:t>
            </a:r>
            <a:r>
              <a:rPr lang="en-US" sz="900" dirty="0"/>
              <a:t>: </a:t>
            </a:r>
            <a:r>
              <a:rPr lang="en-GB" sz="900" dirty="0"/>
              <a:t>Arunachalam P, </a:t>
            </a:r>
            <a:r>
              <a:rPr lang="en-GB" sz="900" dirty="0" err="1"/>
              <a:t>Wimmers</a:t>
            </a:r>
            <a:r>
              <a:rPr lang="en-GB" sz="900" dirty="0"/>
              <a:t> F, </a:t>
            </a:r>
            <a:r>
              <a:rPr lang="en-GB" sz="900" dirty="0" err="1"/>
              <a:t>Mok</a:t>
            </a:r>
            <a:r>
              <a:rPr lang="en-GB" sz="900" dirty="0"/>
              <a:t> C, et. al. </a:t>
            </a:r>
            <a:r>
              <a:rPr lang="en-GB" sz="900" b="1" dirty="0"/>
              <a:t>Systems biological assessment of immunity to mild versus severe COVID-19 infection in humans.</a:t>
            </a:r>
            <a:r>
              <a:rPr lang="en-GB" sz="900" dirty="0"/>
              <a:t> (2020) Science, DOI: 10.1126/science.abc6261</a:t>
            </a:r>
          </a:p>
          <a:p>
            <a:pPr>
              <a:spcBef>
                <a:spcPts val="400"/>
              </a:spcBef>
            </a:pPr>
            <a:r>
              <a:rPr lang="en-GB" sz="900" baseline="30000" dirty="0"/>
              <a:t>3</a:t>
            </a:r>
            <a:r>
              <a:rPr lang="en-GB" sz="900" dirty="0"/>
              <a:t>: </a:t>
            </a:r>
            <a:r>
              <a:rPr lang="en-GB" sz="900" dirty="0" err="1"/>
              <a:t>Consiglio</a:t>
            </a:r>
            <a:r>
              <a:rPr lang="en-GB" sz="900" dirty="0"/>
              <a:t> CR, </a:t>
            </a:r>
            <a:r>
              <a:rPr lang="en-GB" sz="900" dirty="0" err="1"/>
              <a:t>Cotugno</a:t>
            </a:r>
            <a:r>
              <a:rPr lang="en-GB" sz="900" dirty="0"/>
              <a:t> N, </a:t>
            </a:r>
            <a:r>
              <a:rPr lang="en-GB" sz="900" dirty="0" err="1"/>
              <a:t>Sardh</a:t>
            </a:r>
            <a:r>
              <a:rPr lang="en-GB" sz="900" dirty="0"/>
              <a:t> F, et. al. </a:t>
            </a:r>
            <a:r>
              <a:rPr lang="en-GB" sz="900" b="1" dirty="0"/>
              <a:t>The Immunology of Multisystem Inflammatory Syndrome in Children with COVID-19 </a:t>
            </a:r>
            <a:r>
              <a:rPr lang="en-GB" sz="900" dirty="0"/>
              <a:t>(2020) Cell, 10.1016/j.cell.2020.09.016.</a:t>
            </a:r>
            <a:endParaRPr lang="en-US" sz="900" dirty="0" err="1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6AE72B7-462D-E74A-88AB-9A7CFAEC4CEE}"/>
              </a:ext>
            </a:extLst>
          </p:cNvPr>
          <p:cNvSpPr txBox="1">
            <a:spLocks/>
          </p:cNvSpPr>
          <p:nvPr/>
        </p:nvSpPr>
        <p:spPr>
          <a:xfrm>
            <a:off x="8659644" y="101147"/>
            <a:ext cx="2313156" cy="41955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vert="horz" lIns="72000" tIns="72000" rIns="72000" bIns="54000" rtlCol="0" anchor="ctr">
            <a:noAutofit/>
          </a:bodyPr>
          <a:lstStyle>
            <a:lvl1pPr marL="202842" indent="-202842" algn="l" defTabSz="1015970" rtl="0" eaLnBrk="1" latinLnBrk="0" hangingPunct="1">
              <a:lnSpc>
                <a:spcPct val="90000"/>
              </a:lnSpc>
              <a:spcBef>
                <a:spcPts val="444"/>
              </a:spcBef>
              <a:buFont typeface="Arial" panose="020B0604020202020204" pitchFamily="34" charset="0"/>
              <a:buChar char="•"/>
              <a:defRPr sz="2222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95099" indent="-192259" algn="l" defTabSz="1015970" rtl="0" eaLnBrk="1" latinLnBrk="0" hangingPunct="1">
              <a:lnSpc>
                <a:spcPct val="90000"/>
              </a:lnSpc>
              <a:spcBef>
                <a:spcPts val="444"/>
              </a:spcBef>
              <a:buFont typeface="Swedish Gothic" panose="00000500000000000000" pitchFamily="50" charset="0"/>
              <a:buChar char="−"/>
              <a:defRPr sz="2222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97941" indent="-202842" algn="l" defTabSz="1015970" rtl="0" eaLnBrk="1" latinLnBrk="0" hangingPunct="1">
              <a:lnSpc>
                <a:spcPct val="90000"/>
              </a:lnSpc>
              <a:spcBef>
                <a:spcPts val="444"/>
              </a:spcBef>
              <a:buFont typeface="Arial" panose="020B0604020202020204" pitchFamily="34" charset="0"/>
              <a:buChar char="•"/>
              <a:defRPr sz="2222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800782" indent="-202842" algn="l" defTabSz="1015970" rtl="0" eaLnBrk="1" latinLnBrk="0" hangingPunct="1">
              <a:lnSpc>
                <a:spcPct val="90000"/>
              </a:lnSpc>
              <a:spcBef>
                <a:spcPts val="444"/>
              </a:spcBef>
              <a:buFont typeface="Swedish Gothic" panose="00000500000000000000" pitchFamily="50" charset="0"/>
              <a:buChar char="−"/>
              <a:defRPr sz="2222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93040" indent="-192259" algn="l" defTabSz="1015970" rtl="0" eaLnBrk="1" latinLnBrk="0" hangingPunct="1">
              <a:lnSpc>
                <a:spcPct val="90000"/>
              </a:lnSpc>
              <a:spcBef>
                <a:spcPts val="444"/>
              </a:spcBef>
              <a:buFont typeface="Arial" panose="020B0604020202020204" pitchFamily="34" charset="0"/>
              <a:buChar char="•"/>
              <a:defRPr sz="2222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793917" indent="-253992" algn="l" defTabSz="101597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01901" indent="-253992" algn="l" defTabSz="101597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09886" indent="-253992" algn="l" defTabSz="101597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17870" indent="-253992" algn="l" defTabSz="101597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2840" lvl="1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800" dirty="0">
                <a:latin typeface="+mj-lt"/>
                <a:cs typeface="Calibri Light" panose="020F0302020204030204" pitchFamily="34" charset="0"/>
              </a:rPr>
              <a:t>Proteomic Screen for COVID-19 needs</a:t>
            </a:r>
          </a:p>
        </p:txBody>
      </p:sp>
    </p:spTree>
    <p:extLst>
      <p:ext uri="{BB962C8B-B14F-4D97-AF65-F5344CB8AC3E}">
        <p14:creationId xmlns:p14="http://schemas.microsoft.com/office/powerpoint/2010/main" val="1985620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screenshot of a newspaper&#10;&#10;Description automatically generated">
            <a:extLst>
              <a:ext uri="{FF2B5EF4-FFF2-40B4-BE49-F238E27FC236}">
                <a16:creationId xmlns:a16="http://schemas.microsoft.com/office/drawing/2014/main" id="{AA28D863-093B-3E46-8D1D-1877C3D1DC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80" y="1512185"/>
            <a:ext cx="1908000" cy="25560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 descr="A screenshot of a newspaper&#10;&#10;Description automatically generated">
            <a:extLst>
              <a:ext uri="{FF2B5EF4-FFF2-40B4-BE49-F238E27FC236}">
                <a16:creationId xmlns:a16="http://schemas.microsoft.com/office/drawing/2014/main" id="{42933A15-19F9-4841-ABB3-0DB37CD7A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9855" y="1512185"/>
            <a:ext cx="1908000" cy="25560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1" name="Picture 30" descr="A screenshot of a cell phone&#10;&#10;Description automatically generated">
            <a:extLst>
              <a:ext uri="{FF2B5EF4-FFF2-40B4-BE49-F238E27FC236}">
                <a16:creationId xmlns:a16="http://schemas.microsoft.com/office/drawing/2014/main" id="{C2F3AE04-7E21-5147-A346-95C2C63063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625" y="4068185"/>
            <a:ext cx="1908000" cy="25560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28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FCF6CD16-2895-124D-A545-FBBE91D6F5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5171" y="4068185"/>
            <a:ext cx="1908000" cy="25560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3" name="Picture 32" descr="A screenshot of a cell phone&#10;&#10;Description automatically generated">
            <a:extLst>
              <a:ext uri="{FF2B5EF4-FFF2-40B4-BE49-F238E27FC236}">
                <a16:creationId xmlns:a16="http://schemas.microsoft.com/office/drawing/2014/main" id="{3F675A59-75EB-3447-94D1-BC5EB3998F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8717" y="4068185"/>
            <a:ext cx="1908000" cy="25560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5" name="Picture 34" descr="A screenshot of a newspaper&#10;&#10;Description automatically generated">
            <a:extLst>
              <a:ext uri="{FF2B5EF4-FFF2-40B4-BE49-F238E27FC236}">
                <a16:creationId xmlns:a16="http://schemas.microsoft.com/office/drawing/2014/main" id="{12CABC0D-CE80-4F49-BEBC-1F98293F5A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42263" y="4068185"/>
            <a:ext cx="1908000" cy="25560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9" name="Picture 38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4D363D20-7FDB-D348-A4BC-7AA3E43A51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55809" y="4068185"/>
            <a:ext cx="1908000" cy="25560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7" name="Picture 36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CFC0904E-3FB2-0546-A0BD-50376E73CEC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69353" y="4068185"/>
            <a:ext cx="1908000" cy="25560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1" name="Picture 40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A3892FFE-14DE-A24F-B498-ABDB2960B1A0}"/>
              </a:ext>
            </a:extLst>
          </p:cNvPr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3673730" y="1512185"/>
            <a:ext cx="1908000" cy="25560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0" name="Picture 39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BB4114FE-6278-FB45-A645-F73E38F08692}"/>
              </a:ext>
            </a:extLst>
          </p:cNvPr>
          <p:cNvPicPr>
            <a:picLocks/>
          </p:cNvPicPr>
          <p:nvPr/>
        </p:nvPicPr>
        <p:blipFill>
          <a:blip r:embed="rId11"/>
          <a:stretch>
            <a:fillRect/>
          </a:stretch>
        </p:blipFill>
        <p:spPr>
          <a:xfrm>
            <a:off x="5357605" y="1512185"/>
            <a:ext cx="1908000" cy="25560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 descr="A screenshot of a newspaper&#10;&#10;Description automatically generated">
            <a:extLst>
              <a:ext uri="{FF2B5EF4-FFF2-40B4-BE49-F238E27FC236}">
                <a16:creationId xmlns:a16="http://schemas.microsoft.com/office/drawing/2014/main" id="{BACDC440-0234-D34F-8092-4F5972A9D9B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41480" y="1512185"/>
            <a:ext cx="1908000" cy="25560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 descr="A close up of a newspaper&#10;&#10;Description automatically generated">
            <a:extLst>
              <a:ext uri="{FF2B5EF4-FFF2-40B4-BE49-F238E27FC236}">
                <a16:creationId xmlns:a16="http://schemas.microsoft.com/office/drawing/2014/main" id="{61A8BCAF-2E89-9548-B6ED-8A77FEC2C95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25356" y="1512185"/>
            <a:ext cx="1908000" cy="25560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BED2210-1C24-E248-86A4-899E1205453F}"/>
              </a:ext>
            </a:extLst>
          </p:cNvPr>
          <p:cNvSpPr txBox="1">
            <a:spLocks/>
          </p:cNvSpPr>
          <p:nvPr/>
        </p:nvSpPr>
        <p:spPr>
          <a:xfrm>
            <a:off x="8659644" y="101147"/>
            <a:ext cx="2313156" cy="41955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vert="horz" lIns="72000" tIns="72000" rIns="72000" bIns="54000" rtlCol="0" anchor="ctr">
            <a:noAutofit/>
          </a:bodyPr>
          <a:lstStyle>
            <a:lvl1pPr marL="202842" indent="-202842" algn="l" defTabSz="1015970" rtl="0" eaLnBrk="1" latinLnBrk="0" hangingPunct="1">
              <a:lnSpc>
                <a:spcPct val="90000"/>
              </a:lnSpc>
              <a:spcBef>
                <a:spcPts val="444"/>
              </a:spcBef>
              <a:buFont typeface="Arial" panose="020B0604020202020204" pitchFamily="34" charset="0"/>
              <a:buChar char="•"/>
              <a:defRPr sz="2222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95099" indent="-192259" algn="l" defTabSz="1015970" rtl="0" eaLnBrk="1" latinLnBrk="0" hangingPunct="1">
              <a:lnSpc>
                <a:spcPct val="90000"/>
              </a:lnSpc>
              <a:spcBef>
                <a:spcPts val="444"/>
              </a:spcBef>
              <a:buFont typeface="Swedish Gothic" panose="00000500000000000000" pitchFamily="50" charset="0"/>
              <a:buChar char="−"/>
              <a:defRPr sz="2222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97941" indent="-202842" algn="l" defTabSz="1015970" rtl="0" eaLnBrk="1" latinLnBrk="0" hangingPunct="1">
              <a:lnSpc>
                <a:spcPct val="90000"/>
              </a:lnSpc>
              <a:spcBef>
                <a:spcPts val="444"/>
              </a:spcBef>
              <a:buFont typeface="Arial" panose="020B0604020202020204" pitchFamily="34" charset="0"/>
              <a:buChar char="•"/>
              <a:defRPr sz="2222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800782" indent="-202842" algn="l" defTabSz="1015970" rtl="0" eaLnBrk="1" latinLnBrk="0" hangingPunct="1">
              <a:lnSpc>
                <a:spcPct val="90000"/>
              </a:lnSpc>
              <a:spcBef>
                <a:spcPts val="444"/>
              </a:spcBef>
              <a:buFont typeface="Swedish Gothic" panose="00000500000000000000" pitchFamily="50" charset="0"/>
              <a:buChar char="−"/>
              <a:defRPr sz="2222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93040" indent="-192259" algn="l" defTabSz="1015970" rtl="0" eaLnBrk="1" latinLnBrk="0" hangingPunct="1">
              <a:lnSpc>
                <a:spcPct val="90000"/>
              </a:lnSpc>
              <a:spcBef>
                <a:spcPts val="444"/>
              </a:spcBef>
              <a:buFont typeface="Arial" panose="020B0604020202020204" pitchFamily="34" charset="0"/>
              <a:buChar char="•"/>
              <a:defRPr sz="2222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793917" indent="-253992" algn="l" defTabSz="101597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01901" indent="-253992" algn="l" defTabSz="101597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09886" indent="-253992" algn="l" defTabSz="101597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17870" indent="-253992" algn="l" defTabSz="101597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2840" lvl="1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800" dirty="0">
                <a:latin typeface="+mj-lt"/>
                <a:cs typeface="Calibri Light" panose="020F0302020204030204" pitchFamily="34" charset="0"/>
              </a:rPr>
              <a:t>Proteomic Screen for COVID-19 needs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B2337E-163B-9545-BCD2-2FFA8F2BF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growing list of COVID-19 publications using </a:t>
            </a:r>
            <a:r>
              <a:rPr lang="en-US" dirty="0" err="1"/>
              <a:t>Olink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16612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12">
            <a:extLst>
              <a:ext uri="{FF2B5EF4-FFF2-40B4-BE49-F238E27FC236}">
                <a16:creationId xmlns:a16="http://schemas.microsoft.com/office/drawing/2014/main" id="{63A5D7D1-887D-404B-B09E-31CD5A3DEE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2738" y="1516063"/>
            <a:ext cx="8346147" cy="436086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2D57BEC-8E31-904A-BFD3-12B7D872570A}"/>
              </a:ext>
            </a:extLst>
          </p:cNvPr>
          <p:cNvSpPr/>
          <p:nvPr/>
        </p:nvSpPr>
        <p:spPr>
          <a:xfrm>
            <a:off x="3315586" y="4011418"/>
            <a:ext cx="5343299" cy="1739641"/>
          </a:xfrm>
          <a:prstGeom prst="rect">
            <a:avLst/>
          </a:prstGeom>
          <a:solidFill>
            <a:srgbClr val="0156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93A831B-9245-AA4F-B7E6-7DDC36CFB6EE}"/>
              </a:ext>
            </a:extLst>
          </p:cNvPr>
          <p:cNvSpPr/>
          <p:nvPr/>
        </p:nvSpPr>
        <p:spPr>
          <a:xfrm>
            <a:off x="3474437" y="1516063"/>
            <a:ext cx="5184448" cy="869821"/>
          </a:xfrm>
          <a:prstGeom prst="rect">
            <a:avLst/>
          </a:prstGeom>
          <a:solidFill>
            <a:srgbClr val="0156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78C3A3D-0144-F444-953A-091B08FC9D0A}"/>
              </a:ext>
            </a:extLst>
          </p:cNvPr>
          <p:cNvSpPr/>
          <p:nvPr/>
        </p:nvSpPr>
        <p:spPr>
          <a:xfrm>
            <a:off x="3631111" y="3844938"/>
            <a:ext cx="4963307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+mj-lt"/>
              </a:rPr>
              <a:t>Started by Harvard, MIT, and Stanford, now joined by 30 universities, aiming to combine data from the most critically important technologies that may help prevent, diagnose, or treat COVID-19 infections, and to share the findings openly to accelerate research, inform the public health response and help save lives. </a:t>
            </a:r>
          </a:p>
          <a:p>
            <a:endParaRPr lang="en-US" sz="1200" dirty="0">
              <a:solidFill>
                <a:schemeClr val="bg1"/>
              </a:solidFill>
              <a:latin typeface="+mj-lt"/>
            </a:endParaRPr>
          </a:p>
          <a:p>
            <a:r>
              <a:rPr lang="en-US" sz="1600" dirty="0">
                <a:solidFill>
                  <a:schemeClr val="bg1"/>
                </a:solidFill>
                <a:latin typeface="+mj-lt"/>
              </a:rPr>
              <a:t>1</a:t>
            </a:r>
            <a:r>
              <a:rPr lang="en-US" sz="1600" baseline="30000" dirty="0">
                <a:solidFill>
                  <a:schemeClr val="bg1"/>
                </a:solidFill>
                <a:latin typeface="+mj-lt"/>
              </a:rPr>
              <a:t>st</a:t>
            </a:r>
            <a:r>
              <a:rPr lang="en-US" sz="1600" dirty="0">
                <a:solidFill>
                  <a:schemeClr val="bg1"/>
                </a:solidFill>
                <a:latin typeface="+mj-lt"/>
              </a:rPr>
              <a:t> data publicly released : &gt;1 million NPX from </a:t>
            </a:r>
            <a:r>
              <a:rPr lang="en-US" sz="1600" dirty="0" err="1">
                <a:solidFill>
                  <a:schemeClr val="bg1"/>
                </a:solidFill>
                <a:latin typeface="+mj-lt"/>
              </a:rPr>
              <a:t>Olink</a:t>
            </a:r>
            <a:r>
              <a:rPr lang="en-US" sz="1600" dirty="0">
                <a:solidFill>
                  <a:schemeClr val="bg1"/>
                </a:solidFill>
                <a:latin typeface="+mj-lt"/>
              </a:rPr>
              <a:t> Explore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C634D90-09AD-5D44-B0A0-0665FB67E2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4062" y="1516063"/>
            <a:ext cx="1327695" cy="1333622"/>
          </a:xfrm>
          <a:prstGeom prst="rect">
            <a:avLst/>
          </a:prstGeom>
        </p:spPr>
      </p:pic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945122AF-99FA-F542-8E8C-5D75BAF6EB7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86426" y="3038443"/>
            <a:ext cx="903844" cy="1739641"/>
          </a:xfrm>
          <a:prstGeom prst="rect">
            <a:avLst/>
          </a:prstGeom>
        </p:spPr>
      </p:pic>
      <p:pic>
        <p:nvPicPr>
          <p:cNvPr id="23" name="Picture 22" descr="A screenshot of a cell phone&#10;&#10;Description automatically generated">
            <a:extLst>
              <a:ext uri="{FF2B5EF4-FFF2-40B4-BE49-F238E27FC236}">
                <a16:creationId xmlns:a16="http://schemas.microsoft.com/office/drawing/2014/main" id="{85C86956-D41E-2F40-9DCF-798D37ADB6E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65874" y="4792959"/>
            <a:ext cx="746652" cy="886950"/>
          </a:xfrm>
          <a:prstGeom prst="rect">
            <a:avLst/>
          </a:prstGeom>
        </p:spPr>
      </p:pic>
      <p:pic>
        <p:nvPicPr>
          <p:cNvPr id="24" name="Picture 23" descr="A screenshot of a cell phone&#10;&#10;Description automatically generated">
            <a:extLst>
              <a:ext uri="{FF2B5EF4-FFF2-40B4-BE49-F238E27FC236}">
                <a16:creationId xmlns:a16="http://schemas.microsoft.com/office/drawing/2014/main" id="{CCA62FC9-1C23-9D4F-965C-E6342BA48C9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54046" y="3038443"/>
            <a:ext cx="746652" cy="1739641"/>
          </a:xfrm>
          <a:prstGeom prst="rect">
            <a:avLst/>
          </a:prstGeom>
        </p:spPr>
      </p:pic>
      <p:pic>
        <p:nvPicPr>
          <p:cNvPr id="25" name="Picture 24" descr="A screenshot of a cell phone&#10;&#10;Description automatically generated">
            <a:extLst>
              <a:ext uri="{FF2B5EF4-FFF2-40B4-BE49-F238E27FC236}">
                <a16:creationId xmlns:a16="http://schemas.microsoft.com/office/drawing/2014/main" id="{8DF09297-9E73-684F-9CB1-DF30CDCB8DB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0350" y="4842550"/>
            <a:ext cx="903844" cy="829368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32A8DF7-6BB4-3942-AB02-8B9F3892F6DF}"/>
              </a:ext>
            </a:extLst>
          </p:cNvPr>
          <p:cNvSpPr txBox="1">
            <a:spLocks/>
          </p:cNvSpPr>
          <p:nvPr/>
        </p:nvSpPr>
        <p:spPr>
          <a:xfrm>
            <a:off x="8659644" y="101147"/>
            <a:ext cx="2313156" cy="41955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vert="horz" lIns="72000" tIns="72000" rIns="72000" bIns="54000" rtlCol="0" anchor="ctr">
            <a:noAutofit/>
          </a:bodyPr>
          <a:lstStyle>
            <a:lvl1pPr marL="202842" indent="-202842" algn="l" defTabSz="1015970" rtl="0" eaLnBrk="1" latinLnBrk="0" hangingPunct="1">
              <a:lnSpc>
                <a:spcPct val="90000"/>
              </a:lnSpc>
              <a:spcBef>
                <a:spcPts val="444"/>
              </a:spcBef>
              <a:buFont typeface="Arial" panose="020B0604020202020204" pitchFamily="34" charset="0"/>
              <a:buChar char="•"/>
              <a:defRPr sz="2222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95099" indent="-192259" algn="l" defTabSz="1015970" rtl="0" eaLnBrk="1" latinLnBrk="0" hangingPunct="1">
              <a:lnSpc>
                <a:spcPct val="90000"/>
              </a:lnSpc>
              <a:spcBef>
                <a:spcPts val="444"/>
              </a:spcBef>
              <a:buFont typeface="Swedish Gothic" panose="00000500000000000000" pitchFamily="50" charset="0"/>
              <a:buChar char="−"/>
              <a:defRPr sz="2222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97941" indent="-202842" algn="l" defTabSz="1015970" rtl="0" eaLnBrk="1" latinLnBrk="0" hangingPunct="1">
              <a:lnSpc>
                <a:spcPct val="90000"/>
              </a:lnSpc>
              <a:spcBef>
                <a:spcPts val="444"/>
              </a:spcBef>
              <a:buFont typeface="Arial" panose="020B0604020202020204" pitchFamily="34" charset="0"/>
              <a:buChar char="•"/>
              <a:defRPr sz="2222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800782" indent="-202842" algn="l" defTabSz="1015970" rtl="0" eaLnBrk="1" latinLnBrk="0" hangingPunct="1">
              <a:lnSpc>
                <a:spcPct val="90000"/>
              </a:lnSpc>
              <a:spcBef>
                <a:spcPts val="444"/>
              </a:spcBef>
              <a:buFont typeface="Swedish Gothic" panose="00000500000000000000" pitchFamily="50" charset="0"/>
              <a:buChar char="−"/>
              <a:defRPr sz="2222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93040" indent="-192259" algn="l" defTabSz="1015970" rtl="0" eaLnBrk="1" latinLnBrk="0" hangingPunct="1">
              <a:lnSpc>
                <a:spcPct val="90000"/>
              </a:lnSpc>
              <a:spcBef>
                <a:spcPts val="444"/>
              </a:spcBef>
              <a:buFont typeface="Arial" panose="020B0604020202020204" pitchFamily="34" charset="0"/>
              <a:buChar char="•"/>
              <a:defRPr sz="2222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793917" indent="-253992" algn="l" defTabSz="101597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01901" indent="-253992" algn="l" defTabSz="101597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09886" indent="-253992" algn="l" defTabSz="101597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17870" indent="-253992" algn="l" defTabSz="101597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2840" lvl="1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800" dirty="0">
                <a:latin typeface="+mj-lt"/>
                <a:cs typeface="Calibri Light" panose="020F0302020204030204" pitchFamily="34" charset="0"/>
              </a:rPr>
              <a:t>Proteomic Screen for COVID-19 needs</a:t>
            </a:r>
          </a:p>
        </p:txBody>
      </p:sp>
    </p:spTree>
    <p:extLst>
      <p:ext uri="{BB962C8B-B14F-4D97-AF65-F5344CB8AC3E}">
        <p14:creationId xmlns:p14="http://schemas.microsoft.com/office/powerpoint/2010/main" val="39352049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48F04C-CA28-1449-9FA1-B1BD9415140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4111" y="4029645"/>
            <a:ext cx="5232400" cy="2761586"/>
          </a:xfrm>
        </p:spPr>
        <p:txBody>
          <a:bodyPr/>
          <a:lstStyle/>
          <a:p>
            <a:pPr algn="l"/>
            <a:endParaRPr lang="en-US" sz="1600" dirty="0">
              <a:latin typeface="Swedish Gothic Thin" pitchFamily="2" charset="77"/>
            </a:endParaRPr>
          </a:p>
          <a:p>
            <a:pPr algn="l"/>
            <a:endParaRPr lang="en-US" sz="1600" dirty="0">
              <a:latin typeface="Swedish Gothic Thin" pitchFamily="2" charset="77"/>
            </a:endParaRPr>
          </a:p>
          <a:p>
            <a:endParaRPr lang="en-US" sz="1600" dirty="0">
              <a:latin typeface="Swedish Gothic Thin" pitchFamily="2" charset="77"/>
            </a:endParaRPr>
          </a:p>
          <a:p>
            <a:endParaRPr lang="en-US" sz="1600" dirty="0">
              <a:latin typeface="Swedish Gothic Thin" pitchFamily="2" charset="77"/>
            </a:endParaRPr>
          </a:p>
          <a:p>
            <a:endParaRPr lang="en-US" sz="1600" dirty="0">
              <a:latin typeface="Swedish Gothic Thin" pitchFamily="2" charset="77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8B81000-1DA1-1E40-ABF0-03E6DB0223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198" y="4147748"/>
            <a:ext cx="1372690" cy="13726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79A81CA-3769-8649-9E08-8588F7D14DD2}"/>
              </a:ext>
            </a:extLst>
          </p:cNvPr>
          <p:cNvSpPr/>
          <p:nvPr/>
        </p:nvSpPr>
        <p:spPr>
          <a:xfrm>
            <a:off x="1748088" y="4179331"/>
            <a:ext cx="3666022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Swedish Gothic Thin" pitchFamily="2" charset="77"/>
              </a:rPr>
              <a:t>“We are grateful to have entered this collaborative effort with </a:t>
            </a:r>
            <a:r>
              <a:rPr lang="en-US" sz="1100" dirty="0" err="1">
                <a:solidFill>
                  <a:schemeClr val="bg1"/>
                </a:solidFill>
                <a:latin typeface="Swedish Gothic Thin" pitchFamily="2" charset="77"/>
              </a:rPr>
              <a:t>Olink</a:t>
            </a:r>
            <a:r>
              <a:rPr lang="en-US" sz="1100" dirty="0">
                <a:solidFill>
                  <a:schemeClr val="bg1"/>
                </a:solidFill>
                <a:latin typeface="Swedish Gothic Thin" pitchFamily="2" charset="77"/>
              </a:rPr>
              <a:t> to investigate the plasma proteomic signatures of COVID-19 patients and with </a:t>
            </a:r>
            <a:r>
              <a:rPr lang="en-US" sz="1100" dirty="0" err="1">
                <a:solidFill>
                  <a:schemeClr val="bg1"/>
                </a:solidFill>
                <a:latin typeface="Swedish Gothic Thin" pitchFamily="2" charset="77"/>
              </a:rPr>
              <a:t>Olink’s</a:t>
            </a:r>
            <a:r>
              <a:rPr lang="en-US" sz="1100" dirty="0">
                <a:solidFill>
                  <a:schemeClr val="bg1"/>
                </a:solidFill>
                <a:latin typeface="Swedish Gothic Thin" pitchFamily="2" charset="77"/>
              </a:rPr>
              <a:t> help have profiled over 1400 plasma proteins in our entire cohort. </a:t>
            </a:r>
          </a:p>
          <a:p>
            <a:endParaRPr lang="en-US" sz="1100" dirty="0">
              <a:solidFill>
                <a:schemeClr val="bg1"/>
              </a:solidFill>
              <a:latin typeface="Swedish Gothic Thin" pitchFamily="2" charset="77"/>
            </a:endParaRPr>
          </a:p>
          <a:p>
            <a:r>
              <a:rPr lang="en-US" sz="1100" dirty="0">
                <a:solidFill>
                  <a:schemeClr val="bg1"/>
                </a:solidFill>
                <a:latin typeface="Swedish Gothic Thin" pitchFamily="2" charset="77"/>
              </a:rPr>
              <a:t>We hope together we can provide the clinical and scientific community with a rich dataset for further investigation of pathways underlying severe disease that may be the basis for early diagnosis and clinical intervention. </a:t>
            </a:r>
          </a:p>
          <a:p>
            <a:endParaRPr lang="en-US" sz="1100" dirty="0">
              <a:solidFill>
                <a:schemeClr val="bg1"/>
              </a:solidFill>
              <a:latin typeface="Swedish Gothic Thin" pitchFamily="2" charset="77"/>
            </a:endParaRPr>
          </a:p>
          <a:p>
            <a:r>
              <a:rPr lang="en-US" sz="1100" dirty="0">
                <a:solidFill>
                  <a:schemeClr val="bg1"/>
                </a:solidFill>
                <a:latin typeface="Swedish Gothic Thin" pitchFamily="2" charset="77"/>
              </a:rPr>
              <a:t>As such, we are eager to share our data broadly with the scientific community to augment others’ findings and to accelerate discovery that may lead to new therapies and a better understanding of the underpinnings of COVID-19.”</a:t>
            </a:r>
          </a:p>
        </p:txBody>
      </p:sp>
      <p:sp>
        <p:nvSpPr>
          <p:cNvPr id="77" name="Text Placeholder 6">
            <a:extLst>
              <a:ext uri="{FF2B5EF4-FFF2-40B4-BE49-F238E27FC236}">
                <a16:creationId xmlns:a16="http://schemas.microsoft.com/office/drawing/2014/main" id="{D9C9E4BD-048E-1A49-81AE-98B18ED7812D}"/>
              </a:ext>
            </a:extLst>
          </p:cNvPr>
          <p:cNvSpPr txBox="1">
            <a:spLocks/>
          </p:cNvSpPr>
          <p:nvPr/>
        </p:nvSpPr>
        <p:spPr>
          <a:xfrm>
            <a:off x="184339" y="1090837"/>
            <a:ext cx="5219999" cy="2761587"/>
          </a:xfrm>
          <a:prstGeom prst="rect">
            <a:avLst/>
          </a:prstGeom>
          <a:solidFill>
            <a:schemeClr val="accent3"/>
          </a:solidFill>
        </p:spPr>
        <p:txBody>
          <a:bodyPr vert="horz" lIns="72000" tIns="72000" rIns="72000" bIns="5400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7200" kern="1200">
                <a:solidFill>
                  <a:schemeClr val="accent1"/>
                </a:solidFill>
                <a:latin typeface="Swedish Gothic Thin Italic" panose="00000300000000000000" pitchFamily="50" charset="0"/>
                <a:ea typeface="+mn-ea"/>
                <a:cs typeface="+mn-cs"/>
              </a:defRPr>
            </a:lvl1pPr>
            <a:lvl2pPr marL="182562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Swedish Gothic" panose="00000500000000000000" pitchFamily="50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5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2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Swedish Gothic" panose="00000500000000000000" pitchFamily="50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725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 </a:t>
            </a:r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A4936AA1-4DE4-E94F-AA14-48B70C0598CB}"/>
              </a:ext>
            </a:extLst>
          </p:cNvPr>
          <p:cNvSpPr/>
          <p:nvPr/>
        </p:nvSpPr>
        <p:spPr>
          <a:xfrm>
            <a:off x="205834" y="1271722"/>
            <a:ext cx="528371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Swedish Gothic Thin" pitchFamily="2" charset="77"/>
              </a:rPr>
              <a:t>As of 9/2020, COVID19 has caused over 1,000,000 deaths globally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Swedish Gothic Thin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Swedish Gothic Thin" pitchFamily="2" charset="77"/>
              </a:rPr>
              <a:t>To date, the underlying </a:t>
            </a:r>
            <a:r>
              <a:rPr lang="en-US" sz="1400" b="1" dirty="0">
                <a:latin typeface="Swedish Gothic Thin" pitchFamily="2" charset="77"/>
              </a:rPr>
              <a:t>disease mechanisms are poorly understood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Swedish Gothic Thin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latin typeface="Swedish Gothic Thin" pitchFamily="2" charset="77"/>
              </a:rPr>
              <a:t>Biomarkers are needed to </a:t>
            </a:r>
            <a:r>
              <a:rPr lang="en-US" sz="1400" dirty="0">
                <a:latin typeface="Swedish Gothic Thin" pitchFamily="2" charset="77"/>
              </a:rPr>
              <a:t>predict disease severity and outcomes, stratify patients, </a:t>
            </a:r>
            <a:r>
              <a:rPr lang="en-US" sz="1400" b="1" dirty="0">
                <a:latin typeface="Swedish Gothic Thin" pitchFamily="2" charset="77"/>
              </a:rPr>
              <a:t>guide therapy and drive drug/vaccine 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Swedish Gothic Thin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Swedish Gothic Thin" pitchFamily="2" charset="77"/>
              </a:rPr>
              <a:t>Using </a:t>
            </a:r>
            <a:r>
              <a:rPr lang="en-US" sz="1400" dirty="0" err="1">
                <a:latin typeface="Swedish Gothic Thin" pitchFamily="2" charset="77"/>
              </a:rPr>
              <a:t>Olink</a:t>
            </a:r>
            <a:r>
              <a:rPr lang="en-US" sz="1400" dirty="0">
                <a:latin typeface="Swedish Gothic Thin" pitchFamily="2" charset="77"/>
              </a:rPr>
              <a:t> Explore, </a:t>
            </a:r>
            <a:r>
              <a:rPr lang="en-US" sz="1400" b="1" dirty="0">
                <a:latin typeface="Swedish Gothic Thin" pitchFamily="2" charset="77"/>
              </a:rPr>
              <a:t>we successfully predicted </a:t>
            </a:r>
            <a:r>
              <a:rPr lang="en-US" sz="1400" dirty="0">
                <a:latin typeface="Swedish Gothic Thin" pitchFamily="2" charset="77"/>
              </a:rPr>
              <a:t>severity and outcome of COVID-19 infections in patients at the time of hospital admission</a:t>
            </a:r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E313318C-FC18-AB4D-9401-99D70C2ADD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37425" y="1090836"/>
            <a:ext cx="5220000" cy="5688013"/>
          </a:xfrm>
        </p:spPr>
        <p:txBody>
          <a:bodyPr/>
          <a:lstStyle/>
          <a:p>
            <a:pPr algn="l"/>
            <a:r>
              <a:rPr lang="en-US" sz="1400" dirty="0">
                <a:solidFill>
                  <a:schemeClr val="bg1"/>
                </a:solidFill>
                <a:latin typeface="Swedish Gothic Thin" pitchFamily="2" charset="77"/>
              </a:rPr>
              <a:t> 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6CD97B26-C6C8-C647-B6FF-5E41826449D5}"/>
              </a:ext>
            </a:extLst>
          </p:cNvPr>
          <p:cNvSpPr/>
          <p:nvPr/>
        </p:nvSpPr>
        <p:spPr>
          <a:xfrm>
            <a:off x="5661567" y="1208941"/>
            <a:ext cx="4943704" cy="54025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7" name="Graphic 56">
            <a:extLst>
              <a:ext uri="{FF2B5EF4-FFF2-40B4-BE49-F238E27FC236}">
                <a16:creationId xmlns:a16="http://schemas.microsoft.com/office/drawing/2014/main" id="{EA2628DA-D520-D845-8390-90CBA5BB20E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8465" r="69090"/>
          <a:stretch/>
        </p:blipFill>
        <p:spPr>
          <a:xfrm>
            <a:off x="6369287" y="1486878"/>
            <a:ext cx="233486" cy="389284"/>
          </a:xfrm>
          <a:prstGeom prst="rect">
            <a:avLst/>
          </a:prstGeom>
        </p:spPr>
      </p:pic>
      <p:pic>
        <p:nvPicPr>
          <p:cNvPr id="58" name="Graphic 57">
            <a:extLst>
              <a:ext uri="{FF2B5EF4-FFF2-40B4-BE49-F238E27FC236}">
                <a16:creationId xmlns:a16="http://schemas.microsoft.com/office/drawing/2014/main" id="{82F13DBA-C7AA-864B-97CF-9CEA5E1B7AE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48465" r="69090"/>
          <a:stretch/>
        </p:blipFill>
        <p:spPr>
          <a:xfrm>
            <a:off x="6097066" y="1270671"/>
            <a:ext cx="233486" cy="389284"/>
          </a:xfrm>
          <a:prstGeom prst="rect">
            <a:avLst/>
          </a:prstGeom>
        </p:spPr>
      </p:pic>
      <p:pic>
        <p:nvPicPr>
          <p:cNvPr id="59" name="Graphic 58">
            <a:extLst>
              <a:ext uri="{FF2B5EF4-FFF2-40B4-BE49-F238E27FC236}">
                <a16:creationId xmlns:a16="http://schemas.microsoft.com/office/drawing/2014/main" id="{56D7CDD0-504E-4643-B11E-486872D8F9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8465" r="69090"/>
          <a:stretch/>
        </p:blipFill>
        <p:spPr>
          <a:xfrm>
            <a:off x="6617203" y="1270671"/>
            <a:ext cx="233486" cy="389284"/>
          </a:xfrm>
          <a:prstGeom prst="rect">
            <a:avLst/>
          </a:prstGeom>
        </p:spPr>
      </p:pic>
      <p:pic>
        <p:nvPicPr>
          <p:cNvPr id="60" name="Graphic 59">
            <a:extLst>
              <a:ext uri="{FF2B5EF4-FFF2-40B4-BE49-F238E27FC236}">
                <a16:creationId xmlns:a16="http://schemas.microsoft.com/office/drawing/2014/main" id="{A032F1CA-0A3A-A649-9D7F-493FC91647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8465" r="69090"/>
          <a:stretch/>
        </p:blipFill>
        <p:spPr>
          <a:xfrm>
            <a:off x="6097066" y="1727595"/>
            <a:ext cx="233486" cy="389284"/>
          </a:xfrm>
          <a:prstGeom prst="rect">
            <a:avLst/>
          </a:pr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2B55ED17-E911-E84D-85FC-009E100F37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8465" r="69090"/>
          <a:stretch/>
        </p:blipFill>
        <p:spPr>
          <a:xfrm>
            <a:off x="6617203" y="1727595"/>
            <a:ext cx="233486" cy="389284"/>
          </a:xfrm>
          <a:prstGeom prst="rect">
            <a:avLst/>
          </a:prstGeom>
        </p:spPr>
      </p:pic>
      <p:pic>
        <p:nvPicPr>
          <p:cNvPr id="62" name="Graphic 61">
            <a:extLst>
              <a:ext uri="{FF2B5EF4-FFF2-40B4-BE49-F238E27FC236}">
                <a16:creationId xmlns:a16="http://schemas.microsoft.com/office/drawing/2014/main" id="{E86ED70E-AB62-844D-AB8F-F4742F77538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48465" r="69090"/>
          <a:stretch/>
        </p:blipFill>
        <p:spPr>
          <a:xfrm>
            <a:off x="9440442" y="1506924"/>
            <a:ext cx="233486" cy="389284"/>
          </a:xfrm>
          <a:prstGeom prst="rect">
            <a:avLst/>
          </a:prstGeom>
        </p:spPr>
      </p:pic>
      <p:pic>
        <p:nvPicPr>
          <p:cNvPr id="63" name="Graphic 62">
            <a:extLst>
              <a:ext uri="{FF2B5EF4-FFF2-40B4-BE49-F238E27FC236}">
                <a16:creationId xmlns:a16="http://schemas.microsoft.com/office/drawing/2014/main" id="{F009DEB4-71BB-4A4E-B8C1-5D93CC51A2F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t="48465" r="69090"/>
          <a:stretch/>
        </p:blipFill>
        <p:spPr>
          <a:xfrm>
            <a:off x="9175197" y="1290717"/>
            <a:ext cx="233486" cy="389284"/>
          </a:xfrm>
          <a:prstGeom prst="rect">
            <a:avLst/>
          </a:prstGeom>
        </p:spPr>
      </p:pic>
      <p:pic>
        <p:nvPicPr>
          <p:cNvPr id="64" name="Graphic 63">
            <a:extLst>
              <a:ext uri="{FF2B5EF4-FFF2-40B4-BE49-F238E27FC236}">
                <a16:creationId xmlns:a16="http://schemas.microsoft.com/office/drawing/2014/main" id="{01860425-8841-6A48-9E55-F5375C18DA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8465" r="69090"/>
          <a:stretch/>
        </p:blipFill>
        <p:spPr>
          <a:xfrm>
            <a:off x="9679399" y="1290717"/>
            <a:ext cx="233486" cy="389284"/>
          </a:xfrm>
          <a:prstGeom prst="rect">
            <a:avLst/>
          </a:prstGeom>
        </p:spPr>
      </p:pic>
      <p:pic>
        <p:nvPicPr>
          <p:cNvPr id="65" name="Graphic 64">
            <a:extLst>
              <a:ext uri="{FF2B5EF4-FFF2-40B4-BE49-F238E27FC236}">
                <a16:creationId xmlns:a16="http://schemas.microsoft.com/office/drawing/2014/main" id="{896AEBB3-6CAA-6546-A087-ECEA32EB305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t="48465" r="69090"/>
          <a:stretch/>
        </p:blipFill>
        <p:spPr>
          <a:xfrm>
            <a:off x="9175197" y="1727595"/>
            <a:ext cx="233486" cy="389284"/>
          </a:xfrm>
          <a:prstGeom prst="rect">
            <a:avLst/>
          </a:prstGeom>
        </p:spPr>
      </p:pic>
      <p:pic>
        <p:nvPicPr>
          <p:cNvPr id="66" name="Graphic 65">
            <a:extLst>
              <a:ext uri="{FF2B5EF4-FFF2-40B4-BE49-F238E27FC236}">
                <a16:creationId xmlns:a16="http://schemas.microsoft.com/office/drawing/2014/main" id="{2FFB51DF-F572-7240-BEA7-2DDA41123D2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 t="48465" r="69090"/>
          <a:stretch/>
        </p:blipFill>
        <p:spPr>
          <a:xfrm>
            <a:off x="9679399" y="1727595"/>
            <a:ext cx="233486" cy="389284"/>
          </a:xfrm>
          <a:prstGeom prst="rect">
            <a:avLst/>
          </a:prstGeom>
        </p:spPr>
      </p:pic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B7F4C9D9-FFBE-2D45-AF03-ED9E3D87B381}"/>
              </a:ext>
            </a:extLst>
          </p:cNvPr>
          <p:cNvCxnSpPr>
            <a:cxnSpLocks/>
          </p:cNvCxnSpPr>
          <p:nvPr/>
        </p:nvCxnSpPr>
        <p:spPr>
          <a:xfrm>
            <a:off x="7135823" y="1659955"/>
            <a:ext cx="1990125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EDC712EC-0A1D-5844-BA79-A783E2D55CD8}"/>
              </a:ext>
            </a:extLst>
          </p:cNvPr>
          <p:cNvCxnSpPr>
            <a:cxnSpLocks/>
          </p:cNvCxnSpPr>
          <p:nvPr/>
        </p:nvCxnSpPr>
        <p:spPr>
          <a:xfrm>
            <a:off x="7135823" y="1655824"/>
            <a:ext cx="613270" cy="70622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FD332E1B-DC6C-A549-8744-E39B765D3308}"/>
              </a:ext>
            </a:extLst>
          </p:cNvPr>
          <p:cNvCxnSpPr>
            <a:cxnSpLocks/>
          </p:cNvCxnSpPr>
          <p:nvPr/>
        </p:nvCxnSpPr>
        <p:spPr>
          <a:xfrm>
            <a:off x="7942151" y="1655824"/>
            <a:ext cx="0" cy="70622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A3ABF1D2-8526-5E44-8DD2-9813EDB74D39}"/>
              </a:ext>
            </a:extLst>
          </p:cNvPr>
          <p:cNvCxnSpPr>
            <a:cxnSpLocks/>
          </p:cNvCxnSpPr>
          <p:nvPr/>
        </p:nvCxnSpPr>
        <p:spPr>
          <a:xfrm flipH="1">
            <a:off x="8135208" y="1655824"/>
            <a:ext cx="543797" cy="70622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4512C58A-55AA-4048-947B-082EA491D877}"/>
              </a:ext>
            </a:extLst>
          </p:cNvPr>
          <p:cNvSpPr txBox="1"/>
          <p:nvPr/>
        </p:nvSpPr>
        <p:spPr>
          <a:xfrm>
            <a:off x="6906252" y="1437383"/>
            <a:ext cx="4812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Swedish Gothic Thin" pitchFamily="2" charset="77"/>
                <a:cs typeface="Arial" panose="020B0604020202020204" pitchFamily="34" charset="0"/>
              </a:rPr>
              <a:t>Day 0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EF7130B6-6994-7A45-AC55-1576881EE525}"/>
              </a:ext>
            </a:extLst>
          </p:cNvPr>
          <p:cNvSpPr txBox="1"/>
          <p:nvPr/>
        </p:nvSpPr>
        <p:spPr>
          <a:xfrm>
            <a:off x="7697086" y="1437383"/>
            <a:ext cx="4716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Swedish Gothic Thin" pitchFamily="2" charset="77"/>
                <a:cs typeface="Arial" panose="020B0604020202020204" pitchFamily="34" charset="0"/>
              </a:rPr>
              <a:t>Day 3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58D2F26-5C0F-C544-9936-D7A970F88EDA}"/>
              </a:ext>
            </a:extLst>
          </p:cNvPr>
          <p:cNvSpPr txBox="1"/>
          <p:nvPr/>
        </p:nvSpPr>
        <p:spPr>
          <a:xfrm>
            <a:off x="8495168" y="1437383"/>
            <a:ext cx="4667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Swedish Gothic Thin" pitchFamily="2" charset="77"/>
                <a:cs typeface="Arial" panose="020B0604020202020204" pitchFamily="34" charset="0"/>
              </a:rPr>
              <a:t>Day 7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48A30C02-A465-5C49-9183-CFAC7ABB361C}"/>
              </a:ext>
            </a:extLst>
          </p:cNvPr>
          <p:cNvSpPr txBox="1"/>
          <p:nvPr/>
        </p:nvSpPr>
        <p:spPr>
          <a:xfrm>
            <a:off x="7330048" y="2538185"/>
            <a:ext cx="5485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C00000"/>
                </a:solidFill>
                <a:latin typeface="Swedish Gothic Thin" pitchFamily="2" charset="77"/>
                <a:cs typeface="Arial" panose="020B0604020202020204" pitchFamily="34" charset="0"/>
              </a:rPr>
              <a:t>Plasma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C124DCD9-0CBC-6544-8686-470AC321A4DE}"/>
              </a:ext>
            </a:extLst>
          </p:cNvPr>
          <p:cNvSpPr txBox="1"/>
          <p:nvPr/>
        </p:nvSpPr>
        <p:spPr>
          <a:xfrm>
            <a:off x="6053991" y="2224149"/>
            <a:ext cx="107661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Swedish Gothic Thin" pitchFamily="2" charset="77"/>
                <a:cs typeface="Arial" panose="020B0604020202020204" pitchFamily="34" charset="0"/>
              </a:rPr>
              <a:t>384 patients</a:t>
            </a:r>
          </a:p>
          <a:p>
            <a:endParaRPr lang="en-US" sz="1000" dirty="0">
              <a:latin typeface="Swedish Gothic Thin" pitchFamily="2" charset="77"/>
              <a:cs typeface="Arial" panose="020B0604020202020204" pitchFamily="34" charset="0"/>
            </a:endParaRPr>
          </a:p>
          <a:p>
            <a:r>
              <a:rPr lang="en-US" sz="1000" dirty="0">
                <a:latin typeface="Swedish Gothic Thin" pitchFamily="2" charset="77"/>
                <a:cs typeface="Arial" panose="020B0604020202020204" pitchFamily="34" charset="0"/>
              </a:rPr>
              <a:t>306 COVID+</a:t>
            </a:r>
          </a:p>
          <a:p>
            <a:r>
              <a:rPr lang="en-US" sz="1000" dirty="0">
                <a:latin typeface="Swedish Gothic Thin" pitchFamily="2" charset="77"/>
                <a:cs typeface="Arial" panose="020B0604020202020204" pitchFamily="34" charset="0"/>
              </a:rPr>
              <a:t>78 COVID-</a:t>
            </a:r>
          </a:p>
          <a:p>
            <a:r>
              <a:rPr lang="en-US" sz="1000" dirty="0">
                <a:latin typeface="Swedish Gothic Thin" pitchFamily="2" charset="77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448F965B-D383-AB41-A67E-8825AF78BAB0}"/>
              </a:ext>
            </a:extLst>
          </p:cNvPr>
          <p:cNvSpPr txBox="1"/>
          <p:nvPr/>
        </p:nvSpPr>
        <p:spPr>
          <a:xfrm>
            <a:off x="8804536" y="2224149"/>
            <a:ext cx="15276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Swedish Gothic Thin" pitchFamily="2" charset="77"/>
                <a:cs typeface="Arial" panose="020B0604020202020204" pitchFamily="34" charset="0"/>
              </a:rPr>
              <a:t>Detailed clinical annotations and evaluation of clinical outcome at day 28</a:t>
            </a: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03F9127B-3D75-8F4B-883E-1F8AB6D06A35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50000" r="34489"/>
          <a:stretch/>
        </p:blipFill>
        <p:spPr>
          <a:xfrm>
            <a:off x="8624022" y="3057671"/>
            <a:ext cx="770341" cy="944116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3521F1A9-EDA0-8244-93E0-FB061D60A3EC}"/>
              </a:ext>
            </a:extLst>
          </p:cNvPr>
          <p:cNvSpPr txBox="1"/>
          <p:nvPr/>
        </p:nvSpPr>
        <p:spPr>
          <a:xfrm>
            <a:off x="5661567" y="2951679"/>
            <a:ext cx="46706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Swedish Gothic Thin" pitchFamily="2" charset="77"/>
                <a:cs typeface="Arial" panose="020B0604020202020204" pitchFamily="34" charset="0"/>
              </a:rPr>
              <a:t>&gt;1,400 plasma proteins by Proximity Extension Assay</a:t>
            </a:r>
          </a:p>
          <a:p>
            <a:pPr algn="ctr"/>
            <a:r>
              <a:rPr lang="en-US" sz="1000" dirty="0">
                <a:latin typeface="Swedish Gothic Thin" pitchFamily="2" charset="77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95DBB77C-CAC7-E240-9A55-FE13757A40D3}"/>
              </a:ext>
            </a:extLst>
          </p:cNvPr>
          <p:cNvSpPr txBox="1"/>
          <p:nvPr/>
        </p:nvSpPr>
        <p:spPr>
          <a:xfrm>
            <a:off x="5705846" y="5972522"/>
            <a:ext cx="15385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Swedish Gothic Thin" pitchFamily="2" charset="77"/>
                <a:cs typeface="Arial" panose="020B0604020202020204" pitchFamily="34" charset="0"/>
              </a:rPr>
              <a:t>Unsupervised clustering and identification of patient phenotypes</a:t>
            </a: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B580C19B-89AE-A348-B017-49A6D7BC0007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r="80288"/>
          <a:stretch/>
        </p:blipFill>
        <p:spPr>
          <a:xfrm>
            <a:off x="6569120" y="3057671"/>
            <a:ext cx="978969" cy="944116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ABCA81F6-C03D-E746-887A-F358E78D3FF9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7161" r="62831"/>
          <a:stretch/>
        </p:blipFill>
        <p:spPr>
          <a:xfrm>
            <a:off x="7576947" y="3057671"/>
            <a:ext cx="993609" cy="944116"/>
          </a:xfrm>
          <a:prstGeom prst="rect">
            <a:avLst/>
          </a:prstGeom>
        </p:spPr>
      </p:pic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216F7186-78BC-414B-B4DC-58975D3C5ECD}"/>
              </a:ext>
            </a:extLst>
          </p:cNvPr>
          <p:cNvCxnSpPr>
            <a:cxnSpLocks/>
          </p:cNvCxnSpPr>
          <p:nvPr/>
        </p:nvCxnSpPr>
        <p:spPr>
          <a:xfrm>
            <a:off x="7261150" y="3633324"/>
            <a:ext cx="270077" cy="0"/>
          </a:xfrm>
          <a:prstGeom prst="straightConnector1">
            <a:avLst/>
          </a:prstGeom>
          <a:ln w="95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2CFD8073-59EE-0C47-ACB0-FF03923F15B9}"/>
              </a:ext>
            </a:extLst>
          </p:cNvPr>
          <p:cNvCxnSpPr>
            <a:cxnSpLocks/>
          </p:cNvCxnSpPr>
          <p:nvPr/>
        </p:nvCxnSpPr>
        <p:spPr>
          <a:xfrm>
            <a:off x="8318733" y="3648269"/>
            <a:ext cx="270077" cy="0"/>
          </a:xfrm>
          <a:prstGeom prst="straightConnector1">
            <a:avLst/>
          </a:prstGeom>
          <a:ln w="95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ACB1BE30-6A82-444F-BAC2-EA34DF1BF7ED}"/>
              </a:ext>
            </a:extLst>
          </p:cNvPr>
          <p:cNvSpPr txBox="1"/>
          <p:nvPr/>
        </p:nvSpPr>
        <p:spPr>
          <a:xfrm>
            <a:off x="8545844" y="3893109"/>
            <a:ext cx="89639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Swedish Gothic Thin" pitchFamily="2" charset="77"/>
                <a:cs typeface="Arial" panose="020B0604020202020204" pitchFamily="34" charset="0"/>
              </a:rPr>
              <a:t>Detection by NGS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8C1E22F0-406D-4644-9885-E73DFF40FEF6}"/>
              </a:ext>
            </a:extLst>
          </p:cNvPr>
          <p:cNvSpPr txBox="1"/>
          <p:nvPr/>
        </p:nvSpPr>
        <p:spPr>
          <a:xfrm>
            <a:off x="7278463" y="5972522"/>
            <a:ext cx="15385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Swedish Gothic Thin" pitchFamily="2" charset="77"/>
                <a:cs typeface="Arial" panose="020B0604020202020204" pitchFamily="34" charset="0"/>
              </a:rPr>
              <a:t>Integrated analysis of proteomic signatures with </a:t>
            </a:r>
            <a:r>
              <a:rPr lang="en-US" sz="1000" dirty="0" err="1">
                <a:latin typeface="Swedish Gothic Thin" pitchFamily="2" charset="77"/>
                <a:cs typeface="Arial" panose="020B0604020202020204" pitchFamily="34" charset="0"/>
              </a:rPr>
              <a:t>scRNASeq</a:t>
            </a:r>
            <a:r>
              <a:rPr lang="en-US" sz="1000" dirty="0">
                <a:latin typeface="Swedish Gothic Thin" pitchFamily="2" charset="77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97ACF722-07EC-684B-B823-B827744B0871}"/>
              </a:ext>
            </a:extLst>
          </p:cNvPr>
          <p:cNvSpPr txBox="1"/>
          <p:nvPr/>
        </p:nvSpPr>
        <p:spPr>
          <a:xfrm>
            <a:off x="8804536" y="5972522"/>
            <a:ext cx="18634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Swedish Gothic Thin" pitchFamily="2" charset="77"/>
                <a:cs typeface="Arial" panose="020B0604020202020204" pitchFamily="34" charset="0"/>
              </a:rPr>
              <a:t>Linear mixed model for time and severity effects, as well as aging, neutralization and </a:t>
            </a:r>
            <a:r>
              <a:rPr lang="en-US" sz="1000" dirty="0" err="1">
                <a:latin typeface="Swedish Gothic Thin" pitchFamily="2" charset="77"/>
                <a:cs typeface="Arial" panose="020B0604020202020204" pitchFamily="34" charset="0"/>
              </a:rPr>
              <a:t>lymphophenia</a:t>
            </a:r>
            <a:endParaRPr lang="en-US" sz="1000" dirty="0">
              <a:latin typeface="Swedish Gothic Thin" pitchFamily="2" charset="77"/>
              <a:cs typeface="Arial" panose="020B0604020202020204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F5DC3181-37E9-7845-9955-295C91EA9EF5}"/>
              </a:ext>
            </a:extLst>
          </p:cNvPr>
          <p:cNvSpPr txBox="1"/>
          <p:nvPr/>
        </p:nvSpPr>
        <p:spPr>
          <a:xfrm>
            <a:off x="9201737" y="4313988"/>
            <a:ext cx="15276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Swedish Gothic Thin" pitchFamily="2" charset="77"/>
                <a:cs typeface="Arial" panose="020B0604020202020204" pitchFamily="34" charset="0"/>
              </a:rPr>
              <a:t>Classification of patient phenotype using random forests and Lasso regression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5EA920BE-6A49-2B4B-9D4F-FA1F66E2992B}"/>
              </a:ext>
            </a:extLst>
          </p:cNvPr>
          <p:cNvSpPr txBox="1"/>
          <p:nvPr/>
        </p:nvSpPr>
        <p:spPr>
          <a:xfrm>
            <a:off x="6483057" y="3893109"/>
            <a:ext cx="10993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>
                <a:latin typeface="Swedish Gothic Thin" pitchFamily="2" charset="77"/>
                <a:cs typeface="Arial" panose="020B0604020202020204" pitchFamily="34" charset="0"/>
              </a:rPr>
              <a:t>Immuno</a:t>
            </a:r>
            <a:r>
              <a:rPr lang="en-US" sz="800" dirty="0">
                <a:latin typeface="Swedish Gothic Thin" pitchFamily="2" charset="77"/>
                <a:cs typeface="Arial" panose="020B0604020202020204" pitchFamily="34" charset="0"/>
              </a:rPr>
              <a:t> Reaction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7F825CC7-5381-4744-8B2A-9285BA842D89}"/>
              </a:ext>
            </a:extLst>
          </p:cNvPr>
          <p:cNvSpPr txBox="1"/>
          <p:nvPr/>
        </p:nvSpPr>
        <p:spPr>
          <a:xfrm>
            <a:off x="7708358" y="3893109"/>
            <a:ext cx="10993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Swedish Gothic Thin" pitchFamily="2" charset="77"/>
                <a:cs typeface="Arial" panose="020B0604020202020204" pitchFamily="34" charset="0"/>
              </a:rPr>
              <a:t>Extension</a:t>
            </a:r>
          </a:p>
        </p:txBody>
      </p: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D0725529-8515-164D-85DF-7091F99A547F}"/>
              </a:ext>
            </a:extLst>
          </p:cNvPr>
          <p:cNvCxnSpPr>
            <a:cxnSpLocks/>
          </p:cNvCxnSpPr>
          <p:nvPr/>
        </p:nvCxnSpPr>
        <p:spPr>
          <a:xfrm>
            <a:off x="8130885" y="4237852"/>
            <a:ext cx="1019464" cy="87733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5" name="Straight Arrow Connector 124">
            <a:extLst>
              <a:ext uri="{FF2B5EF4-FFF2-40B4-BE49-F238E27FC236}">
                <a16:creationId xmlns:a16="http://schemas.microsoft.com/office/drawing/2014/main" id="{7D18A4D8-ED77-514E-AB7C-7B38C43AC365}"/>
              </a:ext>
            </a:extLst>
          </p:cNvPr>
          <p:cNvCxnSpPr>
            <a:cxnSpLocks/>
          </p:cNvCxnSpPr>
          <p:nvPr/>
        </p:nvCxnSpPr>
        <p:spPr>
          <a:xfrm>
            <a:off x="8015086" y="4231774"/>
            <a:ext cx="0" cy="89925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4" name="Bildobjekt 1">
            <a:extLst>
              <a:ext uri="{FF2B5EF4-FFF2-40B4-BE49-F238E27FC236}">
                <a16:creationId xmlns:a16="http://schemas.microsoft.com/office/drawing/2014/main" id="{702DB8BB-DCB1-A84E-BA66-412B710D17F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67749" t="34673" r="7212" b="58732"/>
          <a:stretch/>
        </p:blipFill>
        <p:spPr>
          <a:xfrm>
            <a:off x="9398523" y="3953430"/>
            <a:ext cx="1000054" cy="362659"/>
          </a:xfrm>
          <a:prstGeom prst="rect">
            <a:avLst/>
          </a:prstGeom>
        </p:spPr>
      </p:pic>
      <p:sp>
        <p:nvSpPr>
          <p:cNvPr id="135" name="Rectangle 134">
            <a:extLst>
              <a:ext uri="{FF2B5EF4-FFF2-40B4-BE49-F238E27FC236}">
                <a16:creationId xmlns:a16="http://schemas.microsoft.com/office/drawing/2014/main" id="{A8502E2E-EF36-324E-A162-A355AD15EAC6}"/>
              </a:ext>
            </a:extLst>
          </p:cNvPr>
          <p:cNvSpPr/>
          <p:nvPr/>
        </p:nvSpPr>
        <p:spPr>
          <a:xfrm>
            <a:off x="8804537" y="5167520"/>
            <a:ext cx="200693" cy="203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wedish Gothic Thin" pitchFamily="2" charset="77"/>
            </a:endParaRPr>
          </a:p>
        </p:txBody>
      </p: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D522697E-6CD3-704F-BB8A-3C5437116ECB}"/>
              </a:ext>
            </a:extLst>
          </p:cNvPr>
          <p:cNvCxnSpPr>
            <a:cxnSpLocks/>
          </p:cNvCxnSpPr>
          <p:nvPr/>
        </p:nvCxnSpPr>
        <p:spPr>
          <a:xfrm>
            <a:off x="8326704" y="4231774"/>
            <a:ext cx="1056387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7" name="Bildobjekt 1">
            <a:extLst>
              <a:ext uri="{FF2B5EF4-FFF2-40B4-BE49-F238E27FC236}">
                <a16:creationId xmlns:a16="http://schemas.microsoft.com/office/drawing/2014/main" id="{97712A1E-FE1D-8A45-B08D-D294CB058C12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38829" t="50454" r="33812" b="37712"/>
          <a:stretch/>
        </p:blipFill>
        <p:spPr>
          <a:xfrm>
            <a:off x="7312061" y="5148801"/>
            <a:ext cx="1390488" cy="828184"/>
          </a:xfrm>
          <a:prstGeom prst="rect">
            <a:avLst/>
          </a:prstGeom>
        </p:spPr>
      </p:pic>
      <p:pic>
        <p:nvPicPr>
          <p:cNvPr id="139" name="Bildobjekt 1">
            <a:extLst>
              <a:ext uri="{FF2B5EF4-FFF2-40B4-BE49-F238E27FC236}">
                <a16:creationId xmlns:a16="http://schemas.microsoft.com/office/drawing/2014/main" id="{7B7B42AF-02B0-A34D-97E9-471E268356E1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70379" t="50270" r="8788" b="37895"/>
          <a:stretch/>
        </p:blipFill>
        <p:spPr>
          <a:xfrm>
            <a:off x="9211594" y="5184109"/>
            <a:ext cx="1058845" cy="828184"/>
          </a:xfrm>
          <a:prstGeom prst="rect">
            <a:avLst/>
          </a:prstGeom>
        </p:spPr>
      </p:pic>
      <p:pic>
        <p:nvPicPr>
          <p:cNvPr id="140" name="Bildobjekt 1">
            <a:extLst>
              <a:ext uri="{FF2B5EF4-FFF2-40B4-BE49-F238E27FC236}">
                <a16:creationId xmlns:a16="http://schemas.microsoft.com/office/drawing/2014/main" id="{7D7DC3A0-D198-3246-8EF2-EAC25A3E102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8642" t="50270" r="64170" b="37894"/>
          <a:stretch/>
        </p:blipFill>
        <p:spPr>
          <a:xfrm>
            <a:off x="5748842" y="5131033"/>
            <a:ext cx="1381766" cy="828184"/>
          </a:xfrm>
          <a:prstGeom prst="rect">
            <a:avLst/>
          </a:prstGeom>
        </p:spPr>
      </p:pic>
      <p:cxnSp>
        <p:nvCxnSpPr>
          <p:cNvPr id="143" name="Straight Arrow Connector 142">
            <a:extLst>
              <a:ext uri="{FF2B5EF4-FFF2-40B4-BE49-F238E27FC236}">
                <a16:creationId xmlns:a16="http://schemas.microsoft.com/office/drawing/2014/main" id="{807D7C85-BAFF-AE48-AF26-F382AD107902}"/>
              </a:ext>
            </a:extLst>
          </p:cNvPr>
          <p:cNvCxnSpPr>
            <a:cxnSpLocks/>
          </p:cNvCxnSpPr>
          <p:nvPr/>
        </p:nvCxnSpPr>
        <p:spPr>
          <a:xfrm flipH="1">
            <a:off x="6834047" y="4242736"/>
            <a:ext cx="1019464" cy="87733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4" name="Picture 143">
            <a:extLst>
              <a:ext uri="{FF2B5EF4-FFF2-40B4-BE49-F238E27FC236}">
                <a16:creationId xmlns:a16="http://schemas.microsoft.com/office/drawing/2014/main" id="{DED5C8E6-C289-2946-B00F-D91696CF4E93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34000" t="19453" r="33997" b="20533"/>
          <a:stretch/>
        </p:blipFill>
        <p:spPr>
          <a:xfrm>
            <a:off x="7872949" y="2434227"/>
            <a:ext cx="183599" cy="474775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75A54B35-CF13-E948-A4FA-96235094E47C}"/>
              </a:ext>
            </a:extLst>
          </p:cNvPr>
          <p:cNvSpPr/>
          <p:nvPr/>
        </p:nvSpPr>
        <p:spPr>
          <a:xfrm>
            <a:off x="327199" y="5496435"/>
            <a:ext cx="1331409" cy="12250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EA97898-7397-1F48-944F-2713FA99AFFC}"/>
              </a:ext>
            </a:extLst>
          </p:cNvPr>
          <p:cNvSpPr/>
          <p:nvPr/>
        </p:nvSpPr>
        <p:spPr>
          <a:xfrm>
            <a:off x="257611" y="5568782"/>
            <a:ext cx="164206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latin typeface="Swedish Gothic Thin" pitchFamily="2" charset="77"/>
              </a:rPr>
              <a:t>Dr. Michael </a:t>
            </a:r>
            <a:r>
              <a:rPr lang="en-US" sz="1000" dirty="0" err="1">
                <a:latin typeface="Swedish Gothic Thin" pitchFamily="2" charset="77"/>
              </a:rPr>
              <a:t>Filbin</a:t>
            </a:r>
            <a:r>
              <a:rPr lang="en-US" sz="1000" dirty="0">
                <a:latin typeface="Swedish Gothic Thin" pitchFamily="2" charset="77"/>
              </a:rPr>
              <a:t>, M.D., M.S.</a:t>
            </a:r>
          </a:p>
          <a:p>
            <a:r>
              <a:rPr lang="en-US" sz="1000" dirty="0">
                <a:latin typeface="Swedish Gothic Thin" pitchFamily="2" charset="77"/>
              </a:rPr>
              <a:t>Department of Emergency Medicine, MGH, Boston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E30897-D19D-2442-BCAF-A6B09E3ABA6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50601" y="6266399"/>
            <a:ext cx="786953" cy="455041"/>
          </a:xfrm>
          <a:prstGeom prst="rect">
            <a:avLst/>
          </a:prstGeom>
        </p:spPr>
      </p:pic>
      <p:sp>
        <p:nvSpPr>
          <p:cNvPr id="91" name="Content Placeholder 2">
            <a:extLst>
              <a:ext uri="{FF2B5EF4-FFF2-40B4-BE49-F238E27FC236}">
                <a16:creationId xmlns:a16="http://schemas.microsoft.com/office/drawing/2014/main" id="{384558AE-9266-8841-BDA6-DF78A686420E}"/>
              </a:ext>
            </a:extLst>
          </p:cNvPr>
          <p:cNvSpPr txBox="1">
            <a:spLocks/>
          </p:cNvSpPr>
          <p:nvPr/>
        </p:nvSpPr>
        <p:spPr>
          <a:xfrm>
            <a:off x="8659644" y="101147"/>
            <a:ext cx="2313156" cy="41955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vert="horz" lIns="72000" tIns="72000" rIns="72000" bIns="54000" rtlCol="0" anchor="ctr">
            <a:noAutofit/>
          </a:bodyPr>
          <a:lstStyle>
            <a:lvl1pPr marL="202842" indent="-202842" algn="l" defTabSz="1015970" rtl="0" eaLnBrk="1" latinLnBrk="0" hangingPunct="1">
              <a:lnSpc>
                <a:spcPct val="90000"/>
              </a:lnSpc>
              <a:spcBef>
                <a:spcPts val="444"/>
              </a:spcBef>
              <a:buFont typeface="Arial" panose="020B0604020202020204" pitchFamily="34" charset="0"/>
              <a:buChar char="•"/>
              <a:defRPr sz="2222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95099" indent="-192259" algn="l" defTabSz="1015970" rtl="0" eaLnBrk="1" latinLnBrk="0" hangingPunct="1">
              <a:lnSpc>
                <a:spcPct val="90000"/>
              </a:lnSpc>
              <a:spcBef>
                <a:spcPts val="444"/>
              </a:spcBef>
              <a:buFont typeface="Swedish Gothic" panose="00000500000000000000" pitchFamily="50" charset="0"/>
              <a:buChar char="−"/>
              <a:defRPr sz="2222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97941" indent="-202842" algn="l" defTabSz="1015970" rtl="0" eaLnBrk="1" latinLnBrk="0" hangingPunct="1">
              <a:lnSpc>
                <a:spcPct val="90000"/>
              </a:lnSpc>
              <a:spcBef>
                <a:spcPts val="444"/>
              </a:spcBef>
              <a:buFont typeface="Arial" panose="020B0604020202020204" pitchFamily="34" charset="0"/>
              <a:buChar char="•"/>
              <a:defRPr sz="2222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800782" indent="-202842" algn="l" defTabSz="1015970" rtl="0" eaLnBrk="1" latinLnBrk="0" hangingPunct="1">
              <a:lnSpc>
                <a:spcPct val="90000"/>
              </a:lnSpc>
              <a:spcBef>
                <a:spcPts val="444"/>
              </a:spcBef>
              <a:buFont typeface="Swedish Gothic" panose="00000500000000000000" pitchFamily="50" charset="0"/>
              <a:buChar char="−"/>
              <a:defRPr sz="2222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93040" indent="-192259" algn="l" defTabSz="1015970" rtl="0" eaLnBrk="1" latinLnBrk="0" hangingPunct="1">
              <a:lnSpc>
                <a:spcPct val="90000"/>
              </a:lnSpc>
              <a:spcBef>
                <a:spcPts val="444"/>
              </a:spcBef>
              <a:buFont typeface="Arial" panose="020B0604020202020204" pitchFamily="34" charset="0"/>
              <a:buChar char="•"/>
              <a:defRPr sz="2222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793917" indent="-253992" algn="l" defTabSz="101597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01901" indent="-253992" algn="l" defTabSz="101597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09886" indent="-253992" algn="l" defTabSz="101597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17870" indent="-253992" algn="l" defTabSz="101597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2840" lvl="1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800" dirty="0">
                <a:latin typeface="+mj-lt"/>
                <a:cs typeface="Calibri Light" panose="020F0302020204030204" pitchFamily="34" charset="0"/>
              </a:rPr>
              <a:t>Proteomic Screen for COVID-19 needs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3BA690BC-D583-CD4B-9636-FF928497B666}"/>
              </a:ext>
            </a:extLst>
          </p:cNvPr>
          <p:cNvSpPr txBox="1"/>
          <p:nvPr/>
        </p:nvSpPr>
        <p:spPr>
          <a:xfrm>
            <a:off x="120090" y="639542"/>
            <a:ext cx="10896747" cy="576293"/>
          </a:xfrm>
          <a:prstGeom prst="rect">
            <a:avLst/>
          </a:prstGeom>
          <a:noFill/>
        </p:spPr>
        <p:txBody>
          <a:bodyPr wrap="none" lIns="72000" tIns="72000" rIns="72000" bIns="72000" rtlCol="0">
            <a:spAutoFit/>
          </a:bodyPr>
          <a:lstStyle/>
          <a:p>
            <a:pPr>
              <a:spcBef>
                <a:spcPts val="400"/>
              </a:spcBef>
            </a:pPr>
            <a:r>
              <a:rPr lang="en-US" sz="2800" dirty="0">
                <a:latin typeface="+mj-lt"/>
              </a:rPr>
              <a:t>Initial findings from largest COVID-19 protein study from MGH Collaboration</a:t>
            </a:r>
          </a:p>
        </p:txBody>
      </p:sp>
    </p:spTree>
    <p:extLst>
      <p:ext uri="{BB962C8B-B14F-4D97-AF65-F5344CB8AC3E}">
        <p14:creationId xmlns:p14="http://schemas.microsoft.com/office/powerpoint/2010/main" val="13814509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Content Placeholder 3">
            <a:extLst>
              <a:ext uri="{FF2B5EF4-FFF2-40B4-BE49-F238E27FC236}">
                <a16:creationId xmlns:a16="http://schemas.microsoft.com/office/drawing/2014/main" id="{0BFA0147-C887-4E48-A016-36D44E0EAAB4}"/>
              </a:ext>
            </a:extLst>
          </p:cNvPr>
          <p:cNvSpPr txBox="1">
            <a:spLocks/>
          </p:cNvSpPr>
          <p:nvPr/>
        </p:nvSpPr>
        <p:spPr>
          <a:xfrm>
            <a:off x="301626" y="1862224"/>
            <a:ext cx="4873878" cy="23147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b="0" i="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b="0" i="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US" sz="1200" dirty="0">
                <a:latin typeface="+mj-lt"/>
              </a:rPr>
              <a:t>As of 9/2020, COVID19 has caused over 1,000,000 deaths globally</a:t>
            </a:r>
          </a:p>
          <a:p>
            <a:pPr>
              <a:spcBef>
                <a:spcPts val="0"/>
              </a:spcBef>
              <a:defRPr/>
            </a:pPr>
            <a:endParaRPr lang="en-US" sz="600" dirty="0">
              <a:latin typeface="+mj-lt"/>
            </a:endParaRPr>
          </a:p>
          <a:p>
            <a:pPr>
              <a:spcBef>
                <a:spcPts val="0"/>
              </a:spcBef>
              <a:defRPr/>
            </a:pPr>
            <a:r>
              <a:rPr lang="en-US" sz="1200" dirty="0">
                <a:latin typeface="+mj-lt"/>
              </a:rPr>
              <a:t>To date, the underlying </a:t>
            </a:r>
            <a:r>
              <a:rPr lang="en-US" sz="1200" dirty="0"/>
              <a:t>disease </a:t>
            </a:r>
            <a:r>
              <a:rPr lang="en-US" sz="1200" dirty="0">
                <a:latin typeface="+mj-lt"/>
              </a:rPr>
              <a:t>mechanisms are poorly understood</a:t>
            </a:r>
          </a:p>
          <a:p>
            <a:pPr>
              <a:spcBef>
                <a:spcPts val="0"/>
              </a:spcBef>
              <a:defRPr/>
            </a:pPr>
            <a:endParaRPr lang="en-US" sz="600" dirty="0">
              <a:latin typeface="+mj-lt"/>
            </a:endParaRPr>
          </a:p>
          <a:p>
            <a:pPr>
              <a:spcBef>
                <a:spcPts val="0"/>
              </a:spcBef>
              <a:defRPr/>
            </a:pPr>
            <a:r>
              <a:rPr lang="en-US" sz="1200" dirty="0">
                <a:latin typeface="+mj-lt"/>
              </a:rPr>
              <a:t>Biomarkers are needed to predict disease severity and outcomes, stratify patients, guide therapy and drive drug/vaccine development</a:t>
            </a:r>
          </a:p>
          <a:p>
            <a:pPr>
              <a:spcBef>
                <a:spcPts val="0"/>
              </a:spcBef>
              <a:defRPr/>
            </a:pPr>
            <a:endParaRPr lang="en-US" sz="600" dirty="0">
              <a:latin typeface="+mj-lt"/>
            </a:endParaRPr>
          </a:p>
          <a:p>
            <a:pPr>
              <a:spcBef>
                <a:spcPts val="0"/>
              </a:spcBef>
              <a:defRPr/>
            </a:pPr>
            <a:r>
              <a:rPr lang="en-US" sz="1200" dirty="0">
                <a:latin typeface="+mj-lt"/>
              </a:rPr>
              <a:t>Using </a:t>
            </a:r>
            <a:r>
              <a:rPr lang="en-US" sz="1200" dirty="0" err="1">
                <a:latin typeface="+mj-lt"/>
              </a:rPr>
              <a:t>Olink</a:t>
            </a:r>
            <a:r>
              <a:rPr lang="en-US" sz="1200" dirty="0">
                <a:latin typeface="+mj-lt"/>
              </a:rPr>
              <a:t> Explore, we successfully predicted severity and outcome of COVID-19 infections in patients at the time of hospital admission</a:t>
            </a:r>
          </a:p>
          <a:p>
            <a:pPr marL="0" indent="0">
              <a:spcBef>
                <a:spcPts val="0"/>
              </a:spcBef>
              <a:buNone/>
              <a:defRPr/>
            </a:pPr>
            <a:endParaRPr lang="en-US" sz="1200" dirty="0">
              <a:latin typeface="+mj-lt"/>
            </a:endParaRPr>
          </a:p>
          <a:p>
            <a:pPr marL="0" indent="0">
              <a:spcBef>
                <a:spcPts val="0"/>
              </a:spcBef>
              <a:buNone/>
              <a:defRPr/>
            </a:pPr>
            <a:endParaRPr lang="en-US" sz="1200" dirty="0">
              <a:latin typeface="+mj-lt"/>
            </a:endParaRPr>
          </a:p>
          <a:p>
            <a:pPr marL="0" indent="0">
              <a:spcBef>
                <a:spcPts val="0"/>
              </a:spcBef>
              <a:buNone/>
              <a:defRPr/>
            </a:pPr>
            <a:endParaRPr lang="en-US" sz="1200" dirty="0">
              <a:latin typeface="+mj-lt"/>
            </a:endParaRPr>
          </a:p>
          <a:p>
            <a:pPr marL="0" indent="0">
              <a:buNone/>
              <a:defRPr/>
            </a:pPr>
            <a:endParaRPr lang="en-US" sz="1200" dirty="0">
              <a:latin typeface="+mj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59662F-EE0A-A646-9AE5-80E63D6C85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3037" y="1116157"/>
            <a:ext cx="5311807" cy="2354263"/>
          </a:xfrm>
        </p:spPr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Swedish Gothic Thin" pitchFamily="2" charset="77"/>
              </a:rPr>
              <a:t>Little is known about </a:t>
            </a:r>
            <a:r>
              <a:rPr lang="en-US" sz="1400" b="1" dirty="0">
                <a:solidFill>
                  <a:schemeClr val="bg1"/>
                </a:solidFill>
                <a:latin typeface="Swedish Gothic Thin" pitchFamily="2" charset="77"/>
              </a:rPr>
              <a:t>immunological mechanisms underlying </a:t>
            </a:r>
            <a:r>
              <a:rPr lang="en-US" sz="1400" dirty="0">
                <a:solidFill>
                  <a:schemeClr val="bg1"/>
                </a:solidFill>
                <a:latin typeface="Swedish Gothic Thin" pitchFamily="2" charset="77"/>
              </a:rPr>
              <a:t>severity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400" dirty="0">
              <a:solidFill>
                <a:schemeClr val="bg1"/>
              </a:solidFill>
              <a:latin typeface="Swedish Gothic Thin" pitchFamily="2" charset="77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bg1"/>
                </a:solidFill>
                <a:latin typeface="Swedish Gothic Thin" pitchFamily="2" charset="77"/>
              </a:rPr>
              <a:t>Multiplex analysis of cytokines </a:t>
            </a:r>
            <a:r>
              <a:rPr lang="en-US" sz="1400" dirty="0">
                <a:solidFill>
                  <a:schemeClr val="bg1"/>
                </a:solidFill>
                <a:latin typeface="Swedish Gothic Thin" pitchFamily="2" charset="77"/>
              </a:rPr>
              <a:t>in plasma to assess the immune system and response of COVID-19 patients with mild-to-severe disease from two geographically distant cohorts.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400" dirty="0">
              <a:solidFill>
                <a:schemeClr val="bg1"/>
              </a:solidFill>
              <a:latin typeface="Swedish Gothic Thin" pitchFamily="2" charset="77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Swedish Gothic Thin" pitchFamily="2" charset="77"/>
              </a:rPr>
              <a:t>Revealed enhanced levels of several proinflammatory cytokines and strong association of the inflammatory mediators EN-RAGE, TNFSF14, and OSM with the clinical severity of the disease.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400" dirty="0">
              <a:solidFill>
                <a:schemeClr val="bg1"/>
              </a:solidFill>
              <a:latin typeface="Swedish Gothic Thin" pitchFamily="2" charset="77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Swedish Gothic Thin" pitchFamily="2" charset="77"/>
              </a:rPr>
              <a:t>These results </a:t>
            </a:r>
            <a:r>
              <a:rPr lang="en-US" sz="1400" b="1" dirty="0">
                <a:solidFill>
                  <a:schemeClr val="bg1"/>
                </a:solidFill>
                <a:latin typeface="Swedish Gothic Thin" pitchFamily="2" charset="77"/>
              </a:rPr>
              <a:t>reveal mechanisms and potential therapeutic targets </a:t>
            </a:r>
            <a:r>
              <a:rPr lang="en-US" sz="1400" dirty="0">
                <a:solidFill>
                  <a:schemeClr val="bg1"/>
                </a:solidFill>
                <a:latin typeface="Swedish Gothic Thin" pitchFamily="2" charset="77"/>
              </a:rPr>
              <a:t>for COVID-19.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48F04C-CA28-1449-9FA1-B1BD9415140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67363" y="1116157"/>
            <a:ext cx="5232400" cy="568801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31924F5-AFB1-6548-B04B-7DA8064BC31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3037" y="3647026"/>
            <a:ext cx="2520000" cy="3157144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C8C02E1-94DC-CC47-B8CC-0544F0C7AA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67362" y="3647026"/>
            <a:ext cx="2520000" cy="3157144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4CC68B2-127D-C341-89FA-EFF5745CA0B8}"/>
              </a:ext>
            </a:extLst>
          </p:cNvPr>
          <p:cNvSpPr/>
          <p:nvPr/>
        </p:nvSpPr>
        <p:spPr>
          <a:xfrm>
            <a:off x="242265" y="3715896"/>
            <a:ext cx="2368296" cy="30175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B0BBEBB6-7634-A449-91B2-928F1B0CC761}"/>
              </a:ext>
            </a:extLst>
          </p:cNvPr>
          <p:cNvSpPr/>
          <p:nvPr/>
        </p:nvSpPr>
        <p:spPr>
          <a:xfrm>
            <a:off x="255554" y="4108224"/>
            <a:ext cx="662254" cy="6745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798D92BE-6176-A34A-BF3E-79834EAF21A9}"/>
              </a:ext>
            </a:extLst>
          </p:cNvPr>
          <p:cNvSpPr/>
          <p:nvPr/>
        </p:nvSpPr>
        <p:spPr>
          <a:xfrm>
            <a:off x="2091849" y="3734418"/>
            <a:ext cx="520486" cy="3985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BA940299-9844-2A45-9232-122E3E2068AF}"/>
              </a:ext>
            </a:extLst>
          </p:cNvPr>
          <p:cNvSpPr/>
          <p:nvPr/>
        </p:nvSpPr>
        <p:spPr>
          <a:xfrm>
            <a:off x="2944527" y="3715896"/>
            <a:ext cx="2369774" cy="30175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C7AF7C2A-8E25-E047-AF70-156FA84F5012}"/>
              </a:ext>
            </a:extLst>
          </p:cNvPr>
          <p:cNvSpPr/>
          <p:nvPr/>
        </p:nvSpPr>
        <p:spPr>
          <a:xfrm>
            <a:off x="2301450" y="6245528"/>
            <a:ext cx="272669" cy="3549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834CF7C0-5D65-674C-B6E2-5BDCDB952DAA}"/>
              </a:ext>
            </a:extLst>
          </p:cNvPr>
          <p:cNvSpPr/>
          <p:nvPr/>
        </p:nvSpPr>
        <p:spPr>
          <a:xfrm>
            <a:off x="2063133" y="3812199"/>
            <a:ext cx="520486" cy="3985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E9B05FB5-939E-9640-AB76-6A1DE939F211}"/>
              </a:ext>
            </a:extLst>
          </p:cNvPr>
          <p:cNvSpPr/>
          <p:nvPr/>
        </p:nvSpPr>
        <p:spPr>
          <a:xfrm>
            <a:off x="5655498" y="1193184"/>
            <a:ext cx="5061747" cy="55402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72EE8912-4C31-0244-937F-C61D5931E7AC}"/>
              </a:ext>
            </a:extLst>
          </p:cNvPr>
          <p:cNvSpPr txBox="1"/>
          <p:nvPr/>
        </p:nvSpPr>
        <p:spPr>
          <a:xfrm>
            <a:off x="5655498" y="1269454"/>
            <a:ext cx="50617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wedish Gothic Thin" pitchFamily="2" charset="77"/>
                <a:cs typeface="Arial" panose="020B0604020202020204" pitchFamily="34" charset="0"/>
              </a:rPr>
              <a:t>Cytokine levels of healthy or COVID-19 infected individuals</a:t>
            </a:r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D3BC2ED7-DA29-E240-B7C3-A32F35EC0C8E}"/>
              </a:ext>
            </a:extLst>
          </p:cNvPr>
          <p:cNvSpPr/>
          <p:nvPr/>
        </p:nvSpPr>
        <p:spPr>
          <a:xfrm>
            <a:off x="5706160" y="4159190"/>
            <a:ext cx="196115" cy="3985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49806D-CC6B-E942-A3DE-5D8A0BC180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269" y="3777044"/>
            <a:ext cx="2176241" cy="106496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A6A30C5-08B0-1B4F-9872-38567F1899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224" y="5080962"/>
            <a:ext cx="1850098" cy="51007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FE015A2-4308-6745-B9FC-B3F2D72587D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620" y="5587771"/>
            <a:ext cx="1083045" cy="1029097"/>
          </a:xfrm>
          <a:prstGeom prst="rect">
            <a:avLst/>
          </a:prstGeom>
        </p:spPr>
      </p:pic>
      <p:pic>
        <p:nvPicPr>
          <p:cNvPr id="42" name="Content Placeholder 6">
            <a:extLst>
              <a:ext uri="{FF2B5EF4-FFF2-40B4-BE49-F238E27FC236}">
                <a16:creationId xmlns:a16="http://schemas.microsoft.com/office/drawing/2014/main" id="{99D0DE0C-A3D8-1C4D-9B0B-1BA2046C9F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2586" y="1723466"/>
            <a:ext cx="4999014" cy="4871448"/>
          </a:xfrm>
          <a:prstGeom prst="rect">
            <a:avLst/>
          </a:prstGeom>
          <a:solidFill>
            <a:schemeClr val="accent3"/>
          </a:solidFill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157093-0B7E-2C46-9CD1-B63DEBEF98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28309" y="3788196"/>
            <a:ext cx="2221199" cy="222381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B9E308E-8884-044D-9B96-9BE820E3DC9B}"/>
              </a:ext>
            </a:extLst>
          </p:cNvPr>
          <p:cNvSpPr/>
          <p:nvPr/>
        </p:nvSpPr>
        <p:spPr>
          <a:xfrm>
            <a:off x="2965978" y="6013752"/>
            <a:ext cx="235541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333333"/>
                </a:solidFill>
                <a:latin typeface="+mj-lt"/>
              </a:rPr>
              <a:t>Bali </a:t>
            </a:r>
            <a:r>
              <a:rPr lang="en-US" sz="1000" dirty="0" err="1">
                <a:solidFill>
                  <a:srgbClr val="333333"/>
                </a:solidFill>
                <a:latin typeface="+mj-lt"/>
              </a:rPr>
              <a:t>Pulendran</a:t>
            </a:r>
            <a:r>
              <a:rPr lang="en-US" sz="1000" dirty="0">
                <a:solidFill>
                  <a:srgbClr val="333333"/>
                </a:solidFill>
                <a:latin typeface="+mj-lt"/>
              </a:rPr>
              <a:t>, Professor of Pathology, Stanford University</a:t>
            </a:r>
          </a:p>
          <a:p>
            <a:endParaRPr lang="en-US" sz="1000" b="0" i="0" dirty="0">
              <a:solidFill>
                <a:srgbClr val="333333"/>
              </a:solidFill>
              <a:effectLst/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D910876-BE08-DB47-8712-10DF631BAA8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33644"/>
          <a:stretch/>
        </p:blipFill>
        <p:spPr>
          <a:xfrm>
            <a:off x="3670742" y="6355022"/>
            <a:ext cx="913240" cy="324780"/>
          </a:xfrm>
          <a:prstGeom prst="rect">
            <a:avLst/>
          </a:prstGeom>
        </p:spPr>
      </p:pic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120B6ECA-3396-9443-BFDE-C3A584B7396A}"/>
              </a:ext>
            </a:extLst>
          </p:cNvPr>
          <p:cNvSpPr txBox="1">
            <a:spLocks/>
          </p:cNvSpPr>
          <p:nvPr/>
        </p:nvSpPr>
        <p:spPr>
          <a:xfrm>
            <a:off x="8659644" y="101147"/>
            <a:ext cx="2313156" cy="41955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vert="horz" lIns="72000" tIns="72000" rIns="72000" bIns="54000" rtlCol="0" anchor="ctr">
            <a:noAutofit/>
          </a:bodyPr>
          <a:lstStyle>
            <a:lvl1pPr marL="202842" indent="-202842" algn="l" defTabSz="1015970" rtl="0" eaLnBrk="1" latinLnBrk="0" hangingPunct="1">
              <a:lnSpc>
                <a:spcPct val="90000"/>
              </a:lnSpc>
              <a:spcBef>
                <a:spcPts val="444"/>
              </a:spcBef>
              <a:buFont typeface="Arial" panose="020B0604020202020204" pitchFamily="34" charset="0"/>
              <a:buChar char="•"/>
              <a:defRPr sz="2222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95099" indent="-192259" algn="l" defTabSz="1015970" rtl="0" eaLnBrk="1" latinLnBrk="0" hangingPunct="1">
              <a:lnSpc>
                <a:spcPct val="90000"/>
              </a:lnSpc>
              <a:spcBef>
                <a:spcPts val="444"/>
              </a:spcBef>
              <a:buFont typeface="Swedish Gothic" panose="00000500000000000000" pitchFamily="50" charset="0"/>
              <a:buChar char="−"/>
              <a:defRPr sz="2222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97941" indent="-202842" algn="l" defTabSz="1015970" rtl="0" eaLnBrk="1" latinLnBrk="0" hangingPunct="1">
              <a:lnSpc>
                <a:spcPct val="90000"/>
              </a:lnSpc>
              <a:spcBef>
                <a:spcPts val="444"/>
              </a:spcBef>
              <a:buFont typeface="Arial" panose="020B0604020202020204" pitchFamily="34" charset="0"/>
              <a:buChar char="•"/>
              <a:defRPr sz="2222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800782" indent="-202842" algn="l" defTabSz="1015970" rtl="0" eaLnBrk="1" latinLnBrk="0" hangingPunct="1">
              <a:lnSpc>
                <a:spcPct val="90000"/>
              </a:lnSpc>
              <a:spcBef>
                <a:spcPts val="444"/>
              </a:spcBef>
              <a:buFont typeface="Swedish Gothic" panose="00000500000000000000" pitchFamily="50" charset="0"/>
              <a:buChar char="−"/>
              <a:defRPr sz="2222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93040" indent="-192259" algn="l" defTabSz="1015970" rtl="0" eaLnBrk="1" latinLnBrk="0" hangingPunct="1">
              <a:lnSpc>
                <a:spcPct val="90000"/>
              </a:lnSpc>
              <a:spcBef>
                <a:spcPts val="444"/>
              </a:spcBef>
              <a:buFont typeface="Arial" panose="020B0604020202020204" pitchFamily="34" charset="0"/>
              <a:buChar char="•"/>
              <a:defRPr sz="2222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793917" indent="-253992" algn="l" defTabSz="101597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01901" indent="-253992" algn="l" defTabSz="101597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09886" indent="-253992" algn="l" defTabSz="101597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17870" indent="-253992" algn="l" defTabSz="101597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2840" lvl="1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800" dirty="0">
                <a:latin typeface="+mj-lt"/>
                <a:cs typeface="Calibri Light" panose="020F0302020204030204" pitchFamily="34" charset="0"/>
              </a:rPr>
              <a:t>Proteomic Screen for COVID-19 needs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24DD9C4-47C4-BB4E-8696-CE07A4EF0FF0}"/>
              </a:ext>
            </a:extLst>
          </p:cNvPr>
          <p:cNvSpPr txBox="1"/>
          <p:nvPr/>
        </p:nvSpPr>
        <p:spPr>
          <a:xfrm>
            <a:off x="131473" y="639547"/>
            <a:ext cx="6644493" cy="576293"/>
          </a:xfrm>
          <a:prstGeom prst="rect">
            <a:avLst/>
          </a:prstGeom>
          <a:noFill/>
        </p:spPr>
        <p:txBody>
          <a:bodyPr wrap="none" lIns="72000" tIns="72000" rIns="72000" bIns="72000" rtlCol="0">
            <a:spAutoFit/>
          </a:bodyPr>
          <a:lstStyle/>
          <a:p>
            <a:pPr>
              <a:spcBef>
                <a:spcPts val="400"/>
              </a:spcBef>
            </a:pPr>
            <a:r>
              <a:rPr lang="en-US" sz="2800" dirty="0">
                <a:latin typeface="+mj-lt"/>
              </a:rPr>
              <a:t>Novel Proinflammatory Pathways Discovered</a:t>
            </a:r>
          </a:p>
        </p:txBody>
      </p:sp>
    </p:spTree>
    <p:extLst>
      <p:ext uri="{BB962C8B-B14F-4D97-AF65-F5344CB8AC3E}">
        <p14:creationId xmlns:p14="http://schemas.microsoft.com/office/powerpoint/2010/main" val="42268952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Content Placeholder 3">
            <a:extLst>
              <a:ext uri="{FF2B5EF4-FFF2-40B4-BE49-F238E27FC236}">
                <a16:creationId xmlns:a16="http://schemas.microsoft.com/office/drawing/2014/main" id="{0BFA0147-C887-4E48-A016-36D44E0EAAB4}"/>
              </a:ext>
            </a:extLst>
          </p:cNvPr>
          <p:cNvSpPr txBox="1">
            <a:spLocks/>
          </p:cNvSpPr>
          <p:nvPr/>
        </p:nvSpPr>
        <p:spPr>
          <a:xfrm>
            <a:off x="301626" y="1851833"/>
            <a:ext cx="4873878" cy="23147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b="0" i="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b="0" i="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US" sz="1200" dirty="0">
                <a:latin typeface="+mj-lt"/>
              </a:rPr>
              <a:t>As of 9/2020, COVID19 has caused over 1,000,000 deaths globally</a:t>
            </a:r>
          </a:p>
          <a:p>
            <a:pPr>
              <a:spcBef>
                <a:spcPts val="0"/>
              </a:spcBef>
              <a:defRPr/>
            </a:pPr>
            <a:endParaRPr lang="en-US" sz="600" dirty="0">
              <a:latin typeface="+mj-lt"/>
            </a:endParaRPr>
          </a:p>
          <a:p>
            <a:pPr>
              <a:spcBef>
                <a:spcPts val="0"/>
              </a:spcBef>
              <a:defRPr/>
            </a:pPr>
            <a:r>
              <a:rPr lang="en-US" sz="1200" dirty="0">
                <a:latin typeface="+mj-lt"/>
              </a:rPr>
              <a:t>To date, the underlying </a:t>
            </a:r>
            <a:r>
              <a:rPr lang="en-US" sz="1200" dirty="0"/>
              <a:t>disease </a:t>
            </a:r>
            <a:r>
              <a:rPr lang="en-US" sz="1200" dirty="0">
                <a:latin typeface="+mj-lt"/>
              </a:rPr>
              <a:t>mechanisms are poorly understood</a:t>
            </a:r>
          </a:p>
          <a:p>
            <a:pPr>
              <a:spcBef>
                <a:spcPts val="0"/>
              </a:spcBef>
              <a:defRPr/>
            </a:pPr>
            <a:endParaRPr lang="en-US" sz="600" dirty="0">
              <a:latin typeface="+mj-lt"/>
            </a:endParaRPr>
          </a:p>
          <a:p>
            <a:pPr>
              <a:spcBef>
                <a:spcPts val="0"/>
              </a:spcBef>
              <a:defRPr/>
            </a:pPr>
            <a:r>
              <a:rPr lang="en-US" sz="1200" dirty="0">
                <a:latin typeface="+mj-lt"/>
              </a:rPr>
              <a:t>Biomarkers are needed to predict disease severity and outcomes, stratify patients, guide therapy and drive drug/vaccine development</a:t>
            </a:r>
          </a:p>
          <a:p>
            <a:pPr>
              <a:spcBef>
                <a:spcPts val="0"/>
              </a:spcBef>
              <a:defRPr/>
            </a:pPr>
            <a:endParaRPr lang="en-US" sz="600" dirty="0">
              <a:latin typeface="+mj-lt"/>
            </a:endParaRPr>
          </a:p>
          <a:p>
            <a:pPr>
              <a:spcBef>
                <a:spcPts val="0"/>
              </a:spcBef>
              <a:defRPr/>
            </a:pPr>
            <a:r>
              <a:rPr lang="en-US" sz="1200" dirty="0">
                <a:latin typeface="+mj-lt"/>
              </a:rPr>
              <a:t>Using </a:t>
            </a:r>
            <a:r>
              <a:rPr lang="en-US" sz="1200" dirty="0" err="1">
                <a:latin typeface="+mj-lt"/>
              </a:rPr>
              <a:t>Olink</a:t>
            </a:r>
            <a:r>
              <a:rPr lang="en-US" sz="1200" dirty="0">
                <a:latin typeface="+mj-lt"/>
              </a:rPr>
              <a:t> Explore, we successfully predicted severity and outcome of COVID-19 infections in patients at the time of hospital admission</a:t>
            </a:r>
          </a:p>
          <a:p>
            <a:pPr marL="0" indent="0">
              <a:spcBef>
                <a:spcPts val="0"/>
              </a:spcBef>
              <a:buNone/>
              <a:defRPr/>
            </a:pPr>
            <a:endParaRPr lang="en-US" sz="1200" dirty="0">
              <a:latin typeface="+mj-lt"/>
            </a:endParaRPr>
          </a:p>
          <a:p>
            <a:pPr marL="0" indent="0">
              <a:spcBef>
                <a:spcPts val="0"/>
              </a:spcBef>
              <a:buNone/>
              <a:defRPr/>
            </a:pPr>
            <a:endParaRPr lang="en-US" sz="1200" dirty="0">
              <a:latin typeface="+mj-lt"/>
            </a:endParaRPr>
          </a:p>
          <a:p>
            <a:pPr marL="0" indent="0">
              <a:spcBef>
                <a:spcPts val="0"/>
              </a:spcBef>
              <a:buNone/>
              <a:defRPr/>
            </a:pPr>
            <a:endParaRPr lang="en-US" sz="1200" dirty="0">
              <a:latin typeface="+mj-lt"/>
            </a:endParaRPr>
          </a:p>
          <a:p>
            <a:pPr marL="0" indent="0">
              <a:buNone/>
              <a:defRPr/>
            </a:pPr>
            <a:endParaRPr lang="en-US" sz="1200" dirty="0">
              <a:latin typeface="+mj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59662F-EE0A-A646-9AE5-80E63D6C85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3038" y="1105766"/>
            <a:ext cx="5220000" cy="2354263"/>
          </a:xfrm>
        </p:spPr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Swedish Gothic Thin" pitchFamily="2" charset="77"/>
              </a:rPr>
              <a:t>Aimed to </a:t>
            </a:r>
            <a:r>
              <a:rPr lang="en-US" sz="1400" b="1" dirty="0">
                <a:solidFill>
                  <a:schemeClr val="bg1"/>
                </a:solidFill>
                <a:latin typeface="Swedish Gothic Thin" pitchFamily="2" charset="77"/>
              </a:rPr>
              <a:t>find biomarkers of COVID-19 pathophysiology </a:t>
            </a:r>
            <a:r>
              <a:rPr lang="en-US" sz="1400" dirty="0">
                <a:solidFill>
                  <a:schemeClr val="bg1"/>
                </a:solidFill>
                <a:latin typeface="Swedish Gothic Thin" pitchFamily="2" charset="77"/>
              </a:rPr>
              <a:t>to identify patients most at risk of developing severe lung inflammation </a:t>
            </a:r>
          </a:p>
          <a:p>
            <a:pPr algn="l"/>
            <a:endParaRPr lang="en-US" sz="600" dirty="0">
              <a:solidFill>
                <a:schemeClr val="bg1"/>
              </a:solidFill>
              <a:latin typeface="Swedish Gothic Thin" pitchFamily="2" charset="77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bg1"/>
                </a:solidFill>
                <a:latin typeface="Swedish Gothic Thin" pitchFamily="2" charset="77"/>
              </a:rPr>
              <a:t>Identified important pathways </a:t>
            </a:r>
            <a:r>
              <a:rPr lang="en-US" sz="1400" dirty="0">
                <a:solidFill>
                  <a:schemeClr val="bg1"/>
                </a:solidFill>
                <a:latin typeface="Swedish Gothic Thin" pitchFamily="2" charset="77"/>
              </a:rPr>
              <a:t>involved in dysregulation of inflammation in patients with severe COVID-19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400" dirty="0">
              <a:solidFill>
                <a:schemeClr val="bg1"/>
              </a:solidFill>
              <a:latin typeface="Swedish Gothic Thin" pitchFamily="2" charset="77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400" dirty="0">
              <a:solidFill>
                <a:schemeClr val="bg1"/>
              </a:solidFill>
              <a:latin typeface="Swedish Gothic Thin" pitchFamily="2" charset="77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Swedish Gothic Thin" pitchFamily="2" charset="77"/>
              </a:rPr>
              <a:t>These findings indicate predictors of patient outcome and identify </a:t>
            </a:r>
            <a:r>
              <a:rPr lang="en-US" sz="1400" b="1" dirty="0">
                <a:solidFill>
                  <a:schemeClr val="bg1"/>
                </a:solidFill>
                <a:latin typeface="Swedish Gothic Thin" pitchFamily="2" charset="77"/>
              </a:rPr>
              <a:t>targets for potential immunotherapy treatment</a:t>
            </a:r>
            <a:r>
              <a:rPr lang="en-US" sz="1400" dirty="0">
                <a:solidFill>
                  <a:schemeClr val="bg1"/>
                </a:solidFill>
                <a:latin typeface="Swedish Gothic Thin" pitchFamily="2" charset="77"/>
              </a:rPr>
              <a:t>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48F04C-CA28-1449-9FA1-B1BD9415140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67363" y="1105766"/>
            <a:ext cx="5232400" cy="568801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31924F5-AFB1-6548-B04B-7DA8064BC31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3037" y="3636635"/>
            <a:ext cx="2520000" cy="3157144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C8C02E1-94DC-CC47-B8CC-0544F0C7AA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67362" y="3636635"/>
            <a:ext cx="2520000" cy="3157144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4CC68B2-127D-C341-89FA-EFF5745CA0B8}"/>
              </a:ext>
            </a:extLst>
          </p:cNvPr>
          <p:cNvSpPr/>
          <p:nvPr/>
        </p:nvSpPr>
        <p:spPr>
          <a:xfrm>
            <a:off x="242265" y="3705505"/>
            <a:ext cx="2368296" cy="30175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B0BBEBB6-7634-A449-91B2-928F1B0CC761}"/>
              </a:ext>
            </a:extLst>
          </p:cNvPr>
          <p:cNvSpPr/>
          <p:nvPr/>
        </p:nvSpPr>
        <p:spPr>
          <a:xfrm>
            <a:off x="255554" y="4097833"/>
            <a:ext cx="662254" cy="6745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BA940299-9844-2A45-9232-122E3E2068AF}"/>
              </a:ext>
            </a:extLst>
          </p:cNvPr>
          <p:cNvSpPr/>
          <p:nvPr/>
        </p:nvSpPr>
        <p:spPr>
          <a:xfrm>
            <a:off x="2944527" y="3705505"/>
            <a:ext cx="2369774" cy="30175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C7AF7C2A-8E25-E047-AF70-156FA84F5012}"/>
              </a:ext>
            </a:extLst>
          </p:cNvPr>
          <p:cNvSpPr/>
          <p:nvPr/>
        </p:nvSpPr>
        <p:spPr>
          <a:xfrm>
            <a:off x="2301450" y="6235137"/>
            <a:ext cx="272669" cy="3549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834CF7C0-5D65-674C-B6E2-5BDCDB952DAA}"/>
              </a:ext>
            </a:extLst>
          </p:cNvPr>
          <p:cNvSpPr/>
          <p:nvPr/>
        </p:nvSpPr>
        <p:spPr>
          <a:xfrm>
            <a:off x="2063133" y="3801808"/>
            <a:ext cx="520486" cy="3985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E9B05FB5-939E-9640-AB76-6A1DE939F211}"/>
              </a:ext>
            </a:extLst>
          </p:cNvPr>
          <p:cNvSpPr/>
          <p:nvPr/>
        </p:nvSpPr>
        <p:spPr>
          <a:xfrm>
            <a:off x="5655498" y="1182793"/>
            <a:ext cx="5061747" cy="55402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72EE8912-4C31-0244-937F-C61D5931E7AC}"/>
              </a:ext>
            </a:extLst>
          </p:cNvPr>
          <p:cNvSpPr txBox="1"/>
          <p:nvPr/>
        </p:nvSpPr>
        <p:spPr>
          <a:xfrm>
            <a:off x="5655498" y="1188967"/>
            <a:ext cx="5061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Swedish Gothic Thin" pitchFamily="2" charset="77"/>
              </a:rPr>
              <a:t>Proteins assessing COVID-19 disease severity</a:t>
            </a:r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D3BC2ED7-DA29-E240-B7C3-A32F35EC0C8E}"/>
              </a:ext>
            </a:extLst>
          </p:cNvPr>
          <p:cNvSpPr/>
          <p:nvPr/>
        </p:nvSpPr>
        <p:spPr>
          <a:xfrm>
            <a:off x="5706160" y="4111500"/>
            <a:ext cx="196115" cy="3985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B9E308E-8884-044D-9B96-9BE820E3DC9B}"/>
              </a:ext>
            </a:extLst>
          </p:cNvPr>
          <p:cNvSpPr/>
          <p:nvPr/>
        </p:nvSpPr>
        <p:spPr>
          <a:xfrm>
            <a:off x="2965978" y="5978169"/>
            <a:ext cx="239898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333333"/>
                </a:solidFill>
                <a:latin typeface="+mj-lt"/>
              </a:rPr>
              <a:t>Leo Joosten, Professor of Mechanisms of Inflammatory Disease at </a:t>
            </a:r>
            <a:r>
              <a:rPr lang="en-US" sz="1000" dirty="0" err="1">
                <a:solidFill>
                  <a:srgbClr val="333333"/>
                </a:solidFill>
                <a:latin typeface="+mj-lt"/>
              </a:rPr>
              <a:t>Radboudumc</a:t>
            </a:r>
            <a:endParaRPr lang="en-US" sz="1000" dirty="0">
              <a:solidFill>
                <a:srgbClr val="333333"/>
              </a:solidFill>
              <a:latin typeface="+mj-lt"/>
            </a:endParaRPr>
          </a:p>
          <a:p>
            <a:endParaRPr lang="en-US" sz="400" b="0" i="1" dirty="0">
              <a:solidFill>
                <a:srgbClr val="333333"/>
              </a:solidFill>
              <a:effectLst/>
              <a:latin typeface="+mj-lt"/>
            </a:endParaRPr>
          </a:p>
          <a:p>
            <a:r>
              <a:rPr lang="en-US" sz="1000" i="1" dirty="0">
                <a:solidFill>
                  <a:srgbClr val="333333"/>
                </a:solidFill>
                <a:latin typeface="+mj-lt"/>
              </a:rPr>
              <a:t>“This is a very robust systems – it works across plasma, serum and supernatant”</a:t>
            </a:r>
            <a:endParaRPr lang="en-US" sz="1000" b="0" i="1" dirty="0">
              <a:solidFill>
                <a:srgbClr val="333333"/>
              </a:solidFill>
              <a:effectLst/>
              <a:latin typeface="+mj-lt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26EADAF-C886-C54E-8FBF-9F66E614E89C}"/>
              </a:ext>
            </a:extLst>
          </p:cNvPr>
          <p:cNvSpPr/>
          <p:nvPr/>
        </p:nvSpPr>
        <p:spPr>
          <a:xfrm>
            <a:off x="5706160" y="5337068"/>
            <a:ext cx="50827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Swedish Gothic Thin" pitchFamily="2" charset="77"/>
              </a:rPr>
              <a:t>Identified </a:t>
            </a:r>
            <a:r>
              <a:rPr lang="en-US" sz="1200" b="1" dirty="0">
                <a:latin typeface="Swedish Gothic Thin" pitchFamily="2" charset="77"/>
              </a:rPr>
              <a:t>several differences in patients that require intensive care</a:t>
            </a:r>
            <a:r>
              <a:rPr lang="en-US" sz="1200" dirty="0">
                <a:latin typeface="Swedish Gothic Thin" pitchFamily="2" charset="77"/>
              </a:rPr>
              <a:t>, e.g. IL-6, several chemokines and hepatocyte growth factor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>
              <a:latin typeface="Swedish Gothic Thin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Swedish Gothic Thin" pitchFamily="2" charset="77"/>
              </a:rPr>
              <a:t>Stem cell factor and inhibitors of the kinin-kallikrein pathway were downregulated which may r</a:t>
            </a:r>
            <a:r>
              <a:rPr lang="en-US" sz="1200" b="1" dirty="0">
                <a:latin typeface="Swedish Gothic Thin" pitchFamily="2" charset="77"/>
              </a:rPr>
              <a:t>epresent important therapeutic target in severe COVID-19</a:t>
            </a:r>
            <a:r>
              <a:rPr lang="en-US" sz="1200" dirty="0">
                <a:latin typeface="Swedish Gothic Thin" pitchFamily="2" charset="77"/>
              </a:rPr>
              <a:t> with acute respiratory distress syndrome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116DE6F-5EA9-6942-8236-54DFDF4D1A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9268" y="3766653"/>
            <a:ext cx="2234965" cy="22349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DA8837-22AB-D04C-91E2-94743A431F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7040" y="1666754"/>
            <a:ext cx="4779536" cy="3523416"/>
          </a:xfrm>
          <a:prstGeom prst="rect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76BCAA70-BC9D-A742-BCCD-8F78AE0EC56C}"/>
              </a:ext>
            </a:extLst>
          </p:cNvPr>
          <p:cNvSpPr/>
          <p:nvPr/>
        </p:nvSpPr>
        <p:spPr>
          <a:xfrm rot="1596877">
            <a:off x="8319227" y="1484872"/>
            <a:ext cx="2240214" cy="3127668"/>
          </a:xfrm>
          <a:prstGeom prst="ellipse">
            <a:avLst/>
          </a:prstGeom>
          <a:noFill/>
          <a:ln w="28575">
            <a:solidFill>
              <a:srgbClr val="D37A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6B9D53C3-6AC9-E048-AC18-9FC588560CCC}"/>
              </a:ext>
            </a:extLst>
          </p:cNvPr>
          <p:cNvSpPr/>
          <p:nvPr/>
        </p:nvSpPr>
        <p:spPr>
          <a:xfrm rot="20438266">
            <a:off x="5615468" y="1614225"/>
            <a:ext cx="2545748" cy="3211776"/>
          </a:xfrm>
          <a:prstGeom prst="ellipse">
            <a:avLst/>
          </a:prstGeom>
          <a:noFill/>
          <a:ln w="28575">
            <a:solidFill>
              <a:srgbClr val="0059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679BFD9-DAD9-9741-AB35-C2FA0A75040F}"/>
              </a:ext>
            </a:extLst>
          </p:cNvPr>
          <p:cNvSpPr txBox="1"/>
          <p:nvPr/>
        </p:nvSpPr>
        <p:spPr>
          <a:xfrm>
            <a:off x="5942245" y="2245598"/>
            <a:ext cx="10683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59A3"/>
                </a:solidFill>
                <a:latin typeface="Swedish Gothic Thin" pitchFamily="2" charset="77"/>
                <a:cs typeface="Arial" panose="020B0604020202020204" pitchFamily="34" charset="0"/>
              </a:rPr>
              <a:t>Non-ICU patients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B797CF8-0A77-174E-A47F-DB3A89059C51}"/>
              </a:ext>
            </a:extLst>
          </p:cNvPr>
          <p:cNvSpPr txBox="1"/>
          <p:nvPr/>
        </p:nvSpPr>
        <p:spPr>
          <a:xfrm>
            <a:off x="8768000" y="2227168"/>
            <a:ext cx="1533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3756E"/>
                </a:solidFill>
                <a:latin typeface="Swedish Gothic Thin" pitchFamily="2" charset="77"/>
                <a:cs typeface="Arial" panose="020B0604020202020204" pitchFamily="34" charset="0"/>
              </a:rPr>
              <a:t>ICU </a:t>
            </a:r>
          </a:p>
          <a:p>
            <a:pPr algn="ctr"/>
            <a:r>
              <a:rPr lang="en-US" sz="1600" b="1" dirty="0">
                <a:solidFill>
                  <a:srgbClr val="F3756E"/>
                </a:solidFill>
                <a:latin typeface="Swedish Gothic Thin" pitchFamily="2" charset="77"/>
                <a:cs typeface="Arial" panose="020B0604020202020204" pitchFamily="34" charset="0"/>
              </a:rPr>
              <a:t>patients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656C4AF-E523-6C41-92C3-C5815811A2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550" y="5787892"/>
            <a:ext cx="890515" cy="8944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02CAF59-DE80-7340-8800-2C47D4A635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106" y="3767228"/>
            <a:ext cx="2368455" cy="200025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50B5599-7CC6-E248-8DBD-5C0DDB29A2A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4516" y="5653285"/>
            <a:ext cx="1083045" cy="1029097"/>
          </a:xfrm>
          <a:prstGeom prst="rect">
            <a:avLst/>
          </a:prstGeom>
        </p:spPr>
      </p:pic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C4440A28-6871-CD43-BB17-AEE070809A8A}"/>
              </a:ext>
            </a:extLst>
          </p:cNvPr>
          <p:cNvSpPr txBox="1">
            <a:spLocks/>
          </p:cNvSpPr>
          <p:nvPr/>
        </p:nvSpPr>
        <p:spPr>
          <a:xfrm>
            <a:off x="8659644" y="101147"/>
            <a:ext cx="2313156" cy="41955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vert="horz" lIns="72000" tIns="72000" rIns="72000" bIns="54000" rtlCol="0" anchor="ctr">
            <a:noAutofit/>
          </a:bodyPr>
          <a:lstStyle>
            <a:lvl1pPr marL="202842" indent="-202842" algn="l" defTabSz="1015970" rtl="0" eaLnBrk="1" latinLnBrk="0" hangingPunct="1">
              <a:lnSpc>
                <a:spcPct val="90000"/>
              </a:lnSpc>
              <a:spcBef>
                <a:spcPts val="444"/>
              </a:spcBef>
              <a:buFont typeface="Arial" panose="020B0604020202020204" pitchFamily="34" charset="0"/>
              <a:buChar char="•"/>
              <a:defRPr sz="2222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95099" indent="-192259" algn="l" defTabSz="1015970" rtl="0" eaLnBrk="1" latinLnBrk="0" hangingPunct="1">
              <a:lnSpc>
                <a:spcPct val="90000"/>
              </a:lnSpc>
              <a:spcBef>
                <a:spcPts val="444"/>
              </a:spcBef>
              <a:buFont typeface="Swedish Gothic" panose="00000500000000000000" pitchFamily="50" charset="0"/>
              <a:buChar char="−"/>
              <a:defRPr sz="2222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97941" indent="-202842" algn="l" defTabSz="1015970" rtl="0" eaLnBrk="1" latinLnBrk="0" hangingPunct="1">
              <a:lnSpc>
                <a:spcPct val="90000"/>
              </a:lnSpc>
              <a:spcBef>
                <a:spcPts val="444"/>
              </a:spcBef>
              <a:buFont typeface="Arial" panose="020B0604020202020204" pitchFamily="34" charset="0"/>
              <a:buChar char="•"/>
              <a:defRPr sz="2222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800782" indent="-202842" algn="l" defTabSz="1015970" rtl="0" eaLnBrk="1" latinLnBrk="0" hangingPunct="1">
              <a:lnSpc>
                <a:spcPct val="90000"/>
              </a:lnSpc>
              <a:spcBef>
                <a:spcPts val="444"/>
              </a:spcBef>
              <a:buFont typeface="Swedish Gothic" panose="00000500000000000000" pitchFamily="50" charset="0"/>
              <a:buChar char="−"/>
              <a:defRPr sz="2222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93040" indent="-192259" algn="l" defTabSz="1015970" rtl="0" eaLnBrk="1" latinLnBrk="0" hangingPunct="1">
              <a:lnSpc>
                <a:spcPct val="90000"/>
              </a:lnSpc>
              <a:spcBef>
                <a:spcPts val="444"/>
              </a:spcBef>
              <a:buFont typeface="Arial" panose="020B0604020202020204" pitchFamily="34" charset="0"/>
              <a:buChar char="•"/>
              <a:defRPr sz="2222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793917" indent="-253992" algn="l" defTabSz="101597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01901" indent="-253992" algn="l" defTabSz="101597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09886" indent="-253992" algn="l" defTabSz="101597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17870" indent="-253992" algn="l" defTabSz="101597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2840" lvl="1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800" dirty="0">
                <a:latin typeface="+mj-lt"/>
                <a:cs typeface="Calibri Light" panose="020F0302020204030204" pitchFamily="34" charset="0"/>
              </a:rPr>
              <a:t>Proteomic Screen for COVID-19 needs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3805F9D-39C1-6B49-97FA-D849AF2E97DA}"/>
              </a:ext>
            </a:extLst>
          </p:cNvPr>
          <p:cNvSpPr txBox="1"/>
          <p:nvPr/>
        </p:nvSpPr>
        <p:spPr>
          <a:xfrm>
            <a:off x="87917" y="627576"/>
            <a:ext cx="7328463" cy="576293"/>
          </a:xfrm>
          <a:prstGeom prst="rect">
            <a:avLst/>
          </a:prstGeom>
          <a:noFill/>
        </p:spPr>
        <p:txBody>
          <a:bodyPr wrap="none" lIns="72000" tIns="72000" rIns="72000" bIns="72000" rtlCol="0">
            <a:spAutoFit/>
          </a:bodyPr>
          <a:lstStyle/>
          <a:p>
            <a:pPr>
              <a:spcBef>
                <a:spcPts val="400"/>
              </a:spcBef>
            </a:pPr>
            <a:r>
              <a:rPr lang="en-US" sz="2800" dirty="0">
                <a:latin typeface="+mj-lt"/>
              </a:rPr>
              <a:t>Increasing our Understanding of COVID-19 Severity</a:t>
            </a:r>
          </a:p>
        </p:txBody>
      </p:sp>
    </p:spTree>
    <p:extLst>
      <p:ext uri="{BB962C8B-B14F-4D97-AF65-F5344CB8AC3E}">
        <p14:creationId xmlns:p14="http://schemas.microsoft.com/office/powerpoint/2010/main" val="379737982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lt;root reqver=&quot;25060&quot;&gt;&lt;version val=&quot;28324&quot;/&gt;&lt;CPresentation id=&quot;1&quot;&gt;&lt;m_precDefaultNumber&gt;&lt;m_bNumberIsYear val=&quot;1&quot;/&gt;&lt;m_chMinusSymbol&gt;-&lt;/m_chMinusSymbol&gt;&lt;m_chDecimalSymbol17909&gt;.&lt;/m_chDecimalSymbol17909&gt;&lt;m_nGroupingDigits17909 val=&quot;3&quot;/&gt;&lt;m_chGroupingSymbol17909&gt;,&lt;/m_chGroupingSymbol17909&gt;&lt;m_yearfmt&gt;&lt;begin val=&quot;0&quot;/&gt;&lt;end val=&quot;4&quot;/&gt;&lt;/m_yearfmt&gt;&lt;/m_precDefaultNumber&gt;&lt;m_precDefaultPercent&gt;&lt;m_bNumberIsYear val=&quot;1&quot;/&gt;&lt;m_chMinusSymbol&gt;-&lt;/m_chMinusSymbol&gt;&lt;m_nDecimalDigits17909 val=&quot;0&quot;/&gt;&lt;m_chDecimalSymbol17909&gt;.&lt;/m_chDecimalSymbol17909&gt;&lt;m_nGroupingDigits17909 val=&quot;3&quot;/&gt;&lt;m_chGroupingSymbol17909&gt;,&lt;/m_chGroupingSymbol17909&gt;&lt;m_strSuffix17909&gt;%&lt;/m_strSuffix17909&gt;&lt;m_yearfmt&gt;&lt;begin val=&quot;0&quot;/&gt;&lt;end val=&quot;4&quot;/&gt;&lt;/m_yearfmt&gt;&lt;/m_precDefaultPercent&gt;&lt;m_precDefaultDate&gt;&lt;m_bNumberIsYear val=&quot;0&quot;/&gt;&lt;m_strFormatTime&gt;%d/%m/%Y&lt;/m_strFormatTime&gt;&lt;m_yearfmt&gt;&lt;begin val=&quot;0&quot;/&gt;&lt;end val=&quot;0&quot;/&gt;&lt;/m_yearfmt&gt;&lt;/m_precDefaultDate&gt;&lt;m_precDefaultYear&gt;&lt;m_bNumberIsYear val=&quot;0&quot;/&gt;&lt;m_strFormatTime&gt;%Y&lt;/m_strFormatTime&gt;&lt;m_yearfmt&gt;&lt;begin val=&quot;0&quot;/&gt;&lt;end val=&quot;0&quot;/&gt;&lt;/m_yearfmt&gt;&lt;/m_precDefaultYear&gt;&lt;m_precDefaultQuarter&gt;&lt;m_bNumberIsYear val=&quot;0&quot;/&gt;&lt;m_strFormatTime&gt;Q%5&lt;/m_strFormatTime&gt;&lt;m_yearfmt&gt;&lt;begin val=&quot;0&quot;/&gt;&lt;end val=&quot;4&quot;/&gt;&lt;/m_yearfmt&gt;&lt;/m_precDefaultQuarter&gt;&lt;m_precDefaultMonth&gt;&lt;m_bNumberIsYear val=&quot;0&quot;/&gt;&lt;m_strFormatTime&gt;%1&lt;/m_strFormatTime&gt;&lt;m_yearfmt&gt;&lt;begin val=&quot;0&quot;/&gt;&lt;end val=&quot;4&quot;/&gt;&lt;/m_yearfmt&gt;&lt;/m_precDefaultMonth&gt;&lt;m_precDefaultWeek&gt;&lt;m_bNumberIsYear val=&quot;0&quot;/&gt;&lt;m_strFormatTime&gt;%4&lt;/m_strFormatTime&gt;&lt;m_yearfmt&gt;&lt;begin val=&quot;0&quot;/&gt;&lt;end val=&quot;4&quot;/&gt;&lt;/m_yearfmt&gt;&lt;/m_precDefaultWeek&gt;&lt;m_precDefaultDay&gt;&lt;m_bNumberIsYear val=&quot;0&quot;/&gt;&lt;m_strFormatTime&gt;%#d&lt;/m_strFormatTime&gt;&lt;m_yearfmt&gt;&lt;begin val=&quot;0&quot;/&gt;&lt;end val=&quot;4&quot;/&gt;&lt;/m_yearfmt&gt;&lt;/m_precDefaultDay&gt;&lt;m_mruColor&gt;&lt;m_vecMRU length=&quot;0&quot;/&gt;&lt;/m_mruColor&gt;&lt;m_eweekdayFirstOfWeek val=&quot;2&quot;/&gt;&lt;m_eweekdayFirstOfWorkweek val=&quot;2&quot;/&gt;&lt;m_eweekdayFirstOfWeekend val=&quot;7&quot;/&gt;&lt;/CPresentation&gt;&lt;/root&gt;"/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vk0JFNmZFzrTJgx1zUqQ"/>
</p:tagLst>
</file>

<file path=ppt/theme/theme1.xml><?xml version="1.0" encoding="utf-8"?>
<a:theme xmlns:a="http://schemas.openxmlformats.org/drawingml/2006/main" name="1_Olink">
  <a:themeElements>
    <a:clrScheme name="Olink">
      <a:dk1>
        <a:srgbClr val="000000"/>
      </a:dk1>
      <a:lt1>
        <a:srgbClr val="FFFFFF"/>
      </a:lt1>
      <a:dk2>
        <a:srgbClr val="AAB1B8"/>
      </a:dk2>
      <a:lt2>
        <a:srgbClr val="E7E6E6"/>
      </a:lt2>
      <a:accent1>
        <a:srgbClr val="0059A4"/>
      </a:accent1>
      <a:accent2>
        <a:srgbClr val="00616D"/>
      </a:accent2>
      <a:accent3>
        <a:srgbClr val="A1D8F5"/>
      </a:accent3>
      <a:accent4>
        <a:srgbClr val="FD1F05"/>
      </a:accent4>
      <a:accent5>
        <a:srgbClr val="FE51B7"/>
      </a:accent5>
      <a:accent6>
        <a:srgbClr val="FFC701"/>
      </a:accent6>
      <a:hlink>
        <a:srgbClr val="0563C1"/>
      </a:hlink>
      <a:folHlink>
        <a:srgbClr val="67707B"/>
      </a:folHlink>
    </a:clrScheme>
    <a:fontScheme name="Olink">
      <a:majorFont>
        <a:latin typeface="Swedish Gothic Thin"/>
        <a:ea typeface=""/>
        <a:cs typeface=""/>
      </a:majorFont>
      <a:minorFont>
        <a:latin typeface="Swedish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72000" tIns="72000" rIns="72000" bIns="72000" rtlCol="0">
        <a:spAutoFit/>
      </a:bodyPr>
      <a:lstStyle>
        <a:defPPr>
          <a:spcBef>
            <a:spcPts val="400"/>
          </a:spcBef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link Strategy plan_Success stories and KOLs" id="{B922665E-901B-1C4F-A3D1-3FB1A81AF03C}" vid="{D8E859D4-17B3-AE45-B6D8-A8F2EBAF39E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D2C74622A5EDA479045B29423462E16" ma:contentTypeVersion="9" ma:contentTypeDescription="Skapa ett nytt dokument." ma:contentTypeScope="" ma:versionID="ae3c24e551ecd11f79b8818c69fd5132">
  <xsd:schema xmlns:xsd="http://www.w3.org/2001/XMLSchema" xmlns:xs="http://www.w3.org/2001/XMLSchema" xmlns:p="http://schemas.microsoft.com/office/2006/metadata/properties" xmlns:ns3="9c68f585-9524-4056-ab5f-bf0420923564" targetNamespace="http://schemas.microsoft.com/office/2006/metadata/properties" ma:root="true" ma:fieldsID="c54221dac4e25b67777db7fd33ab92c0" ns3:_="">
    <xsd:import namespace="9c68f585-9524-4056-ab5f-bf042092356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68f585-9524-4056-ab5f-bf042092356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7DA44E2-6F94-436F-BB11-0E0BF435D1E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c68f585-9524-4056-ab5f-bf042092356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694EAC1-561A-405B-B08E-A040DE68CB29}">
  <ds:schemaRefs>
    <ds:schemaRef ds:uri="http://schemas.microsoft.com/office/2006/metadata/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www.w3.org/XML/1998/namespace"/>
    <ds:schemaRef ds:uri="9c68f585-9524-4056-ab5f-bf0420923564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72BB4A36-87AE-4B34-A947-6E98B3155A8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65918</TotalTime>
  <Words>1913</Words>
  <Application>Microsoft Office PowerPoint</Application>
  <PresentationFormat>Custom</PresentationFormat>
  <Paragraphs>265</Paragraphs>
  <Slides>13</Slides>
  <Notes>9</Notes>
  <HiddenSlides>0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Calibri</vt:lpstr>
      <vt:lpstr>Calibri Light</vt:lpstr>
      <vt:lpstr>Swedish Gothic</vt:lpstr>
      <vt:lpstr>Swedish Gothic Light</vt:lpstr>
      <vt:lpstr>Swedish Gothic Thin</vt:lpstr>
      <vt:lpstr>Swedish Gothic Thin Italic</vt:lpstr>
      <vt:lpstr>1_Olink</vt:lpstr>
      <vt:lpstr>think-cell Slide</vt:lpstr>
      <vt:lpstr>How plasma proteomics will help your drug repositioning and vaccine development programs for  COVID-19 </vt:lpstr>
      <vt:lpstr>PowerPoint Presentation</vt:lpstr>
      <vt:lpstr>How We Can Help</vt:lpstr>
      <vt:lpstr>Understanding COVID-19 by Olink  Some examples from published papers</vt:lpstr>
      <vt:lpstr>A growing list of COVID-19 publications using Olink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Proximity Extension Assay</vt:lpstr>
      <vt:lpstr>Conclusion</vt:lpstr>
      <vt:lpstr>Reactions to open-access data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Lorem ipsum dolor</dc:title>
  <dc:creator>Oskar Hjelm</dc:creator>
  <cp:lastModifiedBy>Gary Franklin</cp:lastModifiedBy>
  <cp:revision>543</cp:revision>
  <cp:lastPrinted>2020-09-15T08:51:21Z</cp:lastPrinted>
  <dcterms:created xsi:type="dcterms:W3CDTF">2020-03-11T11:55:50Z</dcterms:created>
  <dcterms:modified xsi:type="dcterms:W3CDTF">2020-09-29T08:29:06Z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0x0101007D2C74622A5EDA479045B29423462E16</vt:lpwstr>
  </property>
</Properties>
</file>